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74" r:id="rId4"/>
    <p:sldId id="258" r:id="rId5"/>
    <p:sldId id="259" r:id="rId6"/>
    <p:sldId id="263" r:id="rId7"/>
    <p:sldId id="262" r:id="rId8"/>
    <p:sldId id="260" r:id="rId9"/>
    <p:sldId id="275" r:id="rId10"/>
    <p:sldId id="277" r:id="rId11"/>
    <p:sldId id="276" r:id="rId12"/>
    <p:sldId id="26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Cameron" initials="JC" lastIdx="21" clrIdx="0">
    <p:extLst>
      <p:ext uri="{19B8F6BF-5375-455C-9EA6-DF929625EA0E}">
        <p15:presenceInfo xmlns:p15="http://schemas.microsoft.com/office/powerpoint/2012/main" userId="S::jcameron@timelessveterinary.com::2a9624ee-4bdb-4236-8320-a848d4d9a90e" providerId="AD"/>
      </p:ext>
    </p:extLst>
  </p:cmAuthor>
  <p:cmAuthor id="2" name="default" initials="d" lastIdx="20" clrIdx="1">
    <p:extLst>
      <p:ext uri="{19B8F6BF-5375-455C-9EA6-DF929625EA0E}">
        <p15:presenceInfo xmlns:p15="http://schemas.microsoft.com/office/powerpoint/2012/main" userId="defaul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B3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105" d="100"/>
          <a:sy n="105" d="100"/>
        </p:scale>
        <p:origin x="798"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33C4680-3D2D-D044-84EC-EF5811ADE53A}"/>
              </a:ext>
            </a:extLst>
          </p:cNvPr>
          <p:cNvPicPr>
            <a:picLocks noChangeAspect="1"/>
          </p:cNvPicPr>
          <p:nvPr userDrawn="1"/>
        </p:nvPicPr>
        <p:blipFill>
          <a:blip r:embed="rId2"/>
          <a:stretch>
            <a:fillRect/>
          </a:stretch>
        </p:blipFill>
        <p:spPr>
          <a:xfrm>
            <a:off x="-40105" y="-22559"/>
            <a:ext cx="12272210" cy="6903118"/>
          </a:xfrm>
          <a:prstGeom prst="rect">
            <a:avLst/>
          </a:prstGeom>
        </p:spPr>
      </p:pic>
      <p:sp>
        <p:nvSpPr>
          <p:cNvPr id="2" name="Title 1">
            <a:extLst>
              <a:ext uri="{FF2B5EF4-FFF2-40B4-BE49-F238E27FC236}">
                <a16:creationId xmlns:a16="http://schemas.microsoft.com/office/drawing/2014/main" id="{3F456F51-A80B-024B-B7DD-6D47378EFD9F}"/>
              </a:ext>
            </a:extLst>
          </p:cNvPr>
          <p:cNvSpPr>
            <a:spLocks noGrp="1"/>
          </p:cNvSpPr>
          <p:nvPr>
            <p:ph type="ctrTitle" hasCustomPrompt="1"/>
          </p:nvPr>
        </p:nvSpPr>
        <p:spPr>
          <a:xfrm>
            <a:off x="615864" y="1133692"/>
            <a:ext cx="9144000" cy="2387600"/>
          </a:xfrm>
        </p:spPr>
        <p:txBody>
          <a:bodyPr anchor="b"/>
          <a:lstStyle>
            <a:lvl1pPr algn="l">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C7085617-5EF2-F246-B93F-FF78C9B3B204}"/>
              </a:ext>
            </a:extLst>
          </p:cNvPr>
          <p:cNvSpPr>
            <a:spLocks noGrp="1"/>
          </p:cNvSpPr>
          <p:nvPr>
            <p:ph type="subTitle" idx="1" hasCustomPrompt="1"/>
          </p:nvPr>
        </p:nvSpPr>
        <p:spPr>
          <a:xfrm>
            <a:off x="615864" y="3613367"/>
            <a:ext cx="9144000" cy="1655762"/>
          </a:xfrm>
        </p:spPr>
        <p:txBody>
          <a:bodyPr/>
          <a:lstStyle>
            <a:lvl1pPr marL="0" indent="0" algn="l">
              <a:buNone/>
              <a:defRPr sz="2400">
                <a:solidFill>
                  <a:srgbClr val="71B34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1" name="Picture 4" descr="DogsandCat">
            <a:extLst>
              <a:ext uri="{FF2B5EF4-FFF2-40B4-BE49-F238E27FC236}">
                <a16:creationId xmlns:a16="http://schemas.microsoft.com/office/drawing/2014/main" id="{D52406DD-05F6-EE44-B63C-6507B253B921}"/>
              </a:ext>
            </a:extLst>
          </p:cNvPr>
          <p:cNvPicPr>
            <a:picLocks noChangeAspect="1" noChangeArrowheads="1"/>
          </p:cNvPicPr>
          <p:nvPr userDrawn="1"/>
        </p:nvPicPr>
        <p:blipFill>
          <a:blip r:embed="rId3" cstate="print"/>
          <a:srcRect/>
          <a:stretch>
            <a:fillRect/>
          </a:stretch>
        </p:blipFill>
        <p:spPr bwMode="auto">
          <a:xfrm>
            <a:off x="6555568" y="3760219"/>
            <a:ext cx="4914693" cy="2879020"/>
          </a:xfrm>
          <a:prstGeom prst="rect">
            <a:avLst/>
          </a:prstGeom>
          <a:noFill/>
        </p:spPr>
      </p:pic>
      <p:pic>
        <p:nvPicPr>
          <p:cNvPr id="12" name="Picture 11">
            <a:extLst>
              <a:ext uri="{FF2B5EF4-FFF2-40B4-BE49-F238E27FC236}">
                <a16:creationId xmlns:a16="http://schemas.microsoft.com/office/drawing/2014/main" id="{2FA7467B-FA4D-F649-AEB6-D79BDADB8968}"/>
              </a:ext>
            </a:extLst>
          </p:cNvPr>
          <p:cNvPicPr>
            <a:picLocks noChangeAspect="1"/>
          </p:cNvPicPr>
          <p:nvPr userDrawn="1"/>
        </p:nvPicPr>
        <p:blipFill>
          <a:blip r:embed="rId4"/>
          <a:stretch>
            <a:fillRect/>
          </a:stretch>
        </p:blipFill>
        <p:spPr>
          <a:xfrm>
            <a:off x="197777" y="154793"/>
            <a:ext cx="2458796" cy="591932"/>
          </a:xfrm>
          <a:prstGeom prst="rect">
            <a:avLst/>
          </a:prstGeom>
        </p:spPr>
      </p:pic>
    </p:spTree>
    <p:extLst>
      <p:ext uri="{BB962C8B-B14F-4D97-AF65-F5344CB8AC3E}">
        <p14:creationId xmlns:p14="http://schemas.microsoft.com/office/powerpoint/2010/main" val="3141646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8A66442-3FC6-324A-9F76-0E097C9F167A}"/>
              </a:ext>
            </a:extLst>
          </p:cNvPr>
          <p:cNvPicPr>
            <a:picLocks noChangeAspect="1"/>
          </p:cNvPicPr>
          <p:nvPr userDrawn="1"/>
        </p:nvPicPr>
        <p:blipFill>
          <a:blip r:embed="rId2"/>
          <a:stretch>
            <a:fillRect/>
          </a:stretch>
        </p:blipFill>
        <p:spPr>
          <a:xfrm>
            <a:off x="-19250" y="-9626"/>
            <a:ext cx="12281836" cy="6908533"/>
          </a:xfrm>
          <a:prstGeom prst="rect">
            <a:avLst/>
          </a:prstGeom>
        </p:spPr>
      </p:pic>
      <p:sp>
        <p:nvSpPr>
          <p:cNvPr id="2" name="Title 1">
            <a:extLst>
              <a:ext uri="{FF2B5EF4-FFF2-40B4-BE49-F238E27FC236}">
                <a16:creationId xmlns:a16="http://schemas.microsoft.com/office/drawing/2014/main" id="{F9EC13E9-8427-574A-A461-8884CC586E92}"/>
              </a:ext>
            </a:extLst>
          </p:cNvPr>
          <p:cNvSpPr>
            <a:spLocks noGrp="1"/>
          </p:cNvSpPr>
          <p:nvPr>
            <p:ph type="title" hasCustomPrompt="1"/>
          </p:nvPr>
        </p:nvSpPr>
        <p:spPr>
          <a:xfrm>
            <a:off x="6172200" y="1357662"/>
            <a:ext cx="5183187" cy="823911"/>
          </a:xfrm>
        </p:spPr>
        <p:txBody>
          <a:bodyPr>
            <a:noAutofit/>
          </a:bodyPr>
          <a:lstStyle>
            <a:lvl1pPr>
              <a:defRPr sz="3600"/>
            </a:lvl1pPr>
          </a:lstStyle>
          <a:p>
            <a:r>
              <a:rPr lang="en-US" dirty="0"/>
              <a:t>CLICK TO EDIT MASTER TITLE STYLE</a:t>
            </a:r>
          </a:p>
        </p:txBody>
      </p:sp>
      <p:sp>
        <p:nvSpPr>
          <p:cNvPr id="3" name="Text Placeholder 2">
            <a:extLst>
              <a:ext uri="{FF2B5EF4-FFF2-40B4-BE49-F238E27FC236}">
                <a16:creationId xmlns:a16="http://schemas.microsoft.com/office/drawing/2014/main" id="{C785559D-F72F-1C4D-9286-FAA23F71403B}"/>
              </a:ext>
            </a:extLst>
          </p:cNvPr>
          <p:cNvSpPr>
            <a:spLocks noGrp="1"/>
          </p:cNvSpPr>
          <p:nvPr>
            <p:ph type="body" idx="1" hasCustomPrompt="1"/>
          </p:nvPr>
        </p:nvSpPr>
        <p:spPr>
          <a:xfrm>
            <a:off x="336884" y="1703672"/>
            <a:ext cx="3388093" cy="823911"/>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91DDBAA-5672-3245-BB6E-68E268AD37E3}"/>
              </a:ext>
            </a:extLst>
          </p:cNvPr>
          <p:cNvSpPr>
            <a:spLocks noGrp="1"/>
          </p:cNvSpPr>
          <p:nvPr>
            <p:ph sz="half" idx="2"/>
          </p:nvPr>
        </p:nvSpPr>
        <p:spPr>
          <a:xfrm>
            <a:off x="336884" y="2527583"/>
            <a:ext cx="3388093" cy="3363079"/>
          </a:xfrm>
        </p:spPr>
        <p:txBody>
          <a:bodyPr/>
          <a:lstStyle>
            <a:lvl1pPr marL="457200" indent="-457200">
              <a:buClr>
                <a:srgbClr val="71B344"/>
              </a:buClr>
              <a:buFont typeface="Courier New" panose="02070309020205020404" pitchFamily="49" charset="0"/>
              <a:buChar char="o"/>
              <a:defRPr>
                <a:solidFill>
                  <a:schemeClr val="bg1"/>
                </a:solidFill>
              </a:defRPr>
            </a:lvl1pPr>
            <a:lvl2pPr marL="800100" indent="-342900">
              <a:buClr>
                <a:srgbClr val="71B344"/>
              </a:buClr>
              <a:buFont typeface="Courier New" panose="02070309020205020404" pitchFamily="49" charset="0"/>
              <a:buChar char="o"/>
              <a:defRPr>
                <a:solidFill>
                  <a:schemeClr val="bg1"/>
                </a:solidFill>
              </a:defRPr>
            </a:lvl2pPr>
            <a:lvl3pPr marL="1257300" indent="-342900">
              <a:buClr>
                <a:srgbClr val="71B344"/>
              </a:buClr>
              <a:buFont typeface="Courier New" panose="02070309020205020404" pitchFamily="49" charset="0"/>
              <a:buChar char="o"/>
              <a:defRPr>
                <a:solidFill>
                  <a:schemeClr val="bg1"/>
                </a:solidFill>
              </a:defRPr>
            </a:lvl3pPr>
            <a:lvl4pPr marL="1657350" indent="-285750">
              <a:buClr>
                <a:srgbClr val="71B344"/>
              </a:buClr>
              <a:buFont typeface="Courier New" panose="02070309020205020404" pitchFamily="49" charset="0"/>
              <a:buChar char="o"/>
              <a:defRPr>
                <a:solidFill>
                  <a:schemeClr val="bg1"/>
                </a:solidFill>
              </a:defRPr>
            </a:lvl4pPr>
            <a:lvl5pPr marL="2114550" indent="-285750">
              <a:buClr>
                <a:srgbClr val="71B344"/>
              </a:buClr>
              <a:buFont typeface="Courier New" panose="02070309020205020404" pitchFamily="49" charset="0"/>
              <a:buChar char="o"/>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A1BCDA7-8649-274A-85C4-144931491A1D}"/>
              </a:ext>
            </a:extLst>
          </p:cNvPr>
          <p:cNvSpPr>
            <a:spLocks noGrp="1"/>
          </p:cNvSpPr>
          <p:nvPr>
            <p:ph type="body" sz="quarter" idx="3"/>
          </p:nvPr>
        </p:nvSpPr>
        <p:spPr>
          <a:xfrm>
            <a:off x="6172200" y="2172048"/>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AB001C-59FC-7E49-9191-BAEAC5B96DB1}"/>
              </a:ext>
            </a:extLst>
          </p:cNvPr>
          <p:cNvSpPr>
            <a:spLocks noGrp="1"/>
          </p:cNvSpPr>
          <p:nvPr>
            <p:ph sz="quarter" idx="4"/>
          </p:nvPr>
        </p:nvSpPr>
        <p:spPr>
          <a:xfrm>
            <a:off x="6172200" y="2995960"/>
            <a:ext cx="5183188" cy="30872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6265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D8761-37B1-B847-83E0-AD97976D5B50}"/>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381490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8577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C025D-0C60-4E45-85B1-69D0120E9120}"/>
              </a:ext>
            </a:extLst>
          </p:cNvPr>
          <p:cNvSpPr>
            <a:spLocks noGrp="1"/>
          </p:cNvSpPr>
          <p:nvPr>
            <p:ph type="title" hasCustomPrompt="1"/>
          </p:nvPr>
        </p:nvSpPr>
        <p:spPr>
          <a:xfrm>
            <a:off x="839788" y="1511166"/>
            <a:ext cx="3932237" cy="1106906"/>
          </a:xfrm>
        </p:spPr>
        <p:txBody>
          <a:bodyPr anchor="b">
            <a:noAutofit/>
          </a:bodyPr>
          <a:lstStyle>
            <a:lvl1pPr>
              <a:defRPr sz="2400"/>
            </a:lvl1pPr>
          </a:lstStyle>
          <a:p>
            <a:r>
              <a:rPr lang="en-US" dirty="0"/>
              <a:t>CLICK TO EDIT MASTER TITLE STYLE</a:t>
            </a:r>
          </a:p>
        </p:txBody>
      </p:sp>
      <p:sp>
        <p:nvSpPr>
          <p:cNvPr id="3" name="Content Placeholder 2">
            <a:extLst>
              <a:ext uri="{FF2B5EF4-FFF2-40B4-BE49-F238E27FC236}">
                <a16:creationId xmlns:a16="http://schemas.microsoft.com/office/drawing/2014/main" id="{BF1D3A5E-55CF-474D-89C7-2D34DF20F5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8D71E1-E5D7-704B-B1B8-2ABE3E4D1E75}"/>
              </a:ext>
            </a:extLst>
          </p:cNvPr>
          <p:cNvSpPr>
            <a:spLocks noGrp="1"/>
          </p:cNvSpPr>
          <p:nvPr>
            <p:ph type="body" sz="half" idx="2"/>
          </p:nvPr>
        </p:nvSpPr>
        <p:spPr>
          <a:xfrm>
            <a:off x="839788" y="2618072"/>
            <a:ext cx="3932237" cy="32509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131863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CE1C4-3F52-7E4B-A6FD-1CF4535B58EE}"/>
              </a:ext>
            </a:extLst>
          </p:cNvPr>
          <p:cNvSpPr>
            <a:spLocks noGrp="1"/>
          </p:cNvSpPr>
          <p:nvPr>
            <p:ph type="title" hasCustomPrompt="1"/>
          </p:nvPr>
        </p:nvSpPr>
        <p:spPr>
          <a:xfrm>
            <a:off x="839788" y="1424538"/>
            <a:ext cx="3932237" cy="1087655"/>
          </a:xfrm>
        </p:spPr>
        <p:txBody>
          <a:bodyPr anchor="b">
            <a:noAutofit/>
          </a:bodyPr>
          <a:lstStyle>
            <a:lvl1pPr>
              <a:defRPr sz="2400"/>
            </a:lvl1pPr>
          </a:lstStyle>
          <a:p>
            <a:r>
              <a:rPr lang="en-US" dirty="0"/>
              <a:t>CLICK TO EDIT MASTER TITLE STYLE</a:t>
            </a:r>
          </a:p>
        </p:txBody>
      </p:sp>
      <p:sp>
        <p:nvSpPr>
          <p:cNvPr id="3" name="Picture Placeholder 2">
            <a:extLst>
              <a:ext uri="{FF2B5EF4-FFF2-40B4-BE49-F238E27FC236}">
                <a16:creationId xmlns:a16="http://schemas.microsoft.com/office/drawing/2014/main" id="{503AF5B3-3C3E-924A-AAC4-12D78FA124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126E65-EDA9-394C-A507-4D0E50313B28}"/>
              </a:ext>
            </a:extLst>
          </p:cNvPr>
          <p:cNvSpPr>
            <a:spLocks noGrp="1"/>
          </p:cNvSpPr>
          <p:nvPr>
            <p:ph type="body" sz="half" idx="2"/>
          </p:nvPr>
        </p:nvSpPr>
        <p:spPr>
          <a:xfrm>
            <a:off x="839788" y="2512194"/>
            <a:ext cx="3932237" cy="33567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464093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80744-A502-BC45-8E49-D6C7AC38D637}"/>
              </a:ext>
            </a:extLst>
          </p:cNvPr>
          <p:cNvSpPr>
            <a:spLocks noGrp="1"/>
          </p:cNvSpPr>
          <p:nvPr>
            <p:ph type="title" hasCustomPrompt="1"/>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84DB233E-11A2-A646-94A0-E728216AC4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9222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1027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562BB7-6B5A-944D-9BA4-32F12E9FEB1E}"/>
              </a:ext>
            </a:extLst>
          </p:cNvPr>
          <p:cNvSpPr>
            <a:spLocks noGrp="1"/>
          </p:cNvSpPr>
          <p:nvPr>
            <p:ph type="title" orient="vert" hasCustomPrompt="1"/>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13924A4D-1BFE-8C4D-AB46-01CABB6000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6248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903B91-FA68-7045-9D78-986FC22CA065}"/>
              </a:ext>
            </a:extLst>
          </p:cNvPr>
          <p:cNvPicPr>
            <a:picLocks noChangeAspect="1"/>
          </p:cNvPicPr>
          <p:nvPr userDrawn="1"/>
        </p:nvPicPr>
        <p:blipFill>
          <a:blip r:embed="rId2"/>
          <a:stretch>
            <a:fillRect/>
          </a:stretch>
        </p:blipFill>
        <p:spPr>
          <a:xfrm>
            <a:off x="-9626" y="-19251"/>
            <a:ext cx="12243335" cy="6886876"/>
          </a:xfrm>
          <a:prstGeom prst="rect">
            <a:avLst/>
          </a:prstGeom>
        </p:spPr>
      </p:pic>
      <p:sp>
        <p:nvSpPr>
          <p:cNvPr id="2" name="Title 1">
            <a:extLst>
              <a:ext uri="{FF2B5EF4-FFF2-40B4-BE49-F238E27FC236}">
                <a16:creationId xmlns:a16="http://schemas.microsoft.com/office/drawing/2014/main" id="{3F456F51-A80B-024B-B7DD-6D47378EFD9F}"/>
              </a:ext>
            </a:extLst>
          </p:cNvPr>
          <p:cNvSpPr>
            <a:spLocks noGrp="1"/>
          </p:cNvSpPr>
          <p:nvPr>
            <p:ph type="ctrTitle" hasCustomPrompt="1"/>
          </p:nvPr>
        </p:nvSpPr>
        <p:spPr>
          <a:xfrm>
            <a:off x="3041582" y="2175308"/>
            <a:ext cx="6718281" cy="1345983"/>
          </a:xfrm>
        </p:spPr>
        <p:txBody>
          <a:bodyPr anchor="b">
            <a:normAutofit/>
          </a:bodyPr>
          <a:lstStyle>
            <a:lvl1pPr algn="l">
              <a:defRPr sz="4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C7085617-5EF2-F246-B93F-FF78C9B3B204}"/>
              </a:ext>
            </a:extLst>
          </p:cNvPr>
          <p:cNvSpPr>
            <a:spLocks noGrp="1"/>
          </p:cNvSpPr>
          <p:nvPr>
            <p:ph type="subTitle" idx="1" hasCustomPrompt="1"/>
          </p:nvPr>
        </p:nvSpPr>
        <p:spPr>
          <a:xfrm>
            <a:off x="3041582" y="3613367"/>
            <a:ext cx="6718282" cy="1655762"/>
          </a:xfrm>
        </p:spPr>
        <p:txBody>
          <a:bodyPr/>
          <a:lstStyle>
            <a:lvl1pPr marL="0" indent="0" algn="l">
              <a:buNone/>
              <a:defRPr sz="2400">
                <a:solidFill>
                  <a:srgbClr val="71B34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Picture 11">
            <a:extLst>
              <a:ext uri="{FF2B5EF4-FFF2-40B4-BE49-F238E27FC236}">
                <a16:creationId xmlns:a16="http://schemas.microsoft.com/office/drawing/2014/main" id="{2FA7467B-FA4D-F649-AEB6-D79BDADB8968}"/>
              </a:ext>
            </a:extLst>
          </p:cNvPr>
          <p:cNvPicPr>
            <a:picLocks noChangeAspect="1"/>
          </p:cNvPicPr>
          <p:nvPr userDrawn="1"/>
        </p:nvPicPr>
        <p:blipFill>
          <a:blip r:embed="rId3"/>
          <a:stretch>
            <a:fillRect/>
          </a:stretch>
        </p:blipFill>
        <p:spPr>
          <a:xfrm>
            <a:off x="4794275" y="365450"/>
            <a:ext cx="2635532" cy="634480"/>
          </a:xfrm>
          <a:prstGeom prst="rect">
            <a:avLst/>
          </a:prstGeom>
        </p:spPr>
      </p:pic>
    </p:spTree>
    <p:extLst>
      <p:ext uri="{BB962C8B-B14F-4D97-AF65-F5344CB8AC3E}">
        <p14:creationId xmlns:p14="http://schemas.microsoft.com/office/powerpoint/2010/main" val="2427082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E55CB-A02C-C14B-AF6D-B86441B9B2CE}"/>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F0B84544-9346-9146-84E8-6C5C3E741A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0349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DDE1A7A-F04C-314F-BA53-8236DCB78516}"/>
              </a:ext>
            </a:extLst>
          </p:cNvPr>
          <p:cNvPicPr>
            <a:picLocks noChangeAspect="1"/>
          </p:cNvPicPr>
          <p:nvPr userDrawn="1"/>
        </p:nvPicPr>
        <p:blipFill>
          <a:blip r:embed="rId2"/>
          <a:srcRect/>
          <a:stretch/>
        </p:blipFill>
        <p:spPr>
          <a:xfrm>
            <a:off x="-40105" y="-22559"/>
            <a:ext cx="12272209" cy="6903118"/>
          </a:xfrm>
          <a:prstGeom prst="rect">
            <a:avLst/>
          </a:prstGeom>
        </p:spPr>
      </p:pic>
      <p:sp>
        <p:nvSpPr>
          <p:cNvPr id="2" name="Title 1">
            <a:extLst>
              <a:ext uri="{FF2B5EF4-FFF2-40B4-BE49-F238E27FC236}">
                <a16:creationId xmlns:a16="http://schemas.microsoft.com/office/drawing/2014/main" id="{5BB90F5A-02F7-3A4E-9ADD-8F9DEEA7B83C}"/>
              </a:ext>
            </a:extLst>
          </p:cNvPr>
          <p:cNvSpPr>
            <a:spLocks noGrp="1"/>
          </p:cNvSpPr>
          <p:nvPr>
            <p:ph type="title" hasCustomPrompt="1"/>
          </p:nvPr>
        </p:nvSpPr>
        <p:spPr>
          <a:xfrm>
            <a:off x="1665170" y="1411354"/>
            <a:ext cx="9682279"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41586520-31D7-B343-82AF-1CCE370C98FD}"/>
              </a:ext>
            </a:extLst>
          </p:cNvPr>
          <p:cNvSpPr>
            <a:spLocks noGrp="1"/>
          </p:cNvSpPr>
          <p:nvPr>
            <p:ph type="body" idx="1"/>
          </p:nvPr>
        </p:nvSpPr>
        <p:spPr>
          <a:xfrm>
            <a:off x="1665170" y="4291079"/>
            <a:ext cx="9682280" cy="1500187"/>
          </a:xfrm>
        </p:spPr>
        <p:txBody>
          <a:bodyPr/>
          <a:lstStyle>
            <a:lvl1pPr marL="0" indent="0">
              <a:buNone/>
              <a:defRPr sz="2400">
                <a:solidFill>
                  <a:srgbClr val="71B34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382314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DDE1A7A-F04C-314F-BA53-8236DCB78516}"/>
              </a:ext>
            </a:extLst>
          </p:cNvPr>
          <p:cNvPicPr>
            <a:picLocks noChangeAspect="1"/>
          </p:cNvPicPr>
          <p:nvPr userDrawn="1"/>
        </p:nvPicPr>
        <p:blipFill>
          <a:blip r:embed="rId2"/>
          <a:srcRect/>
          <a:stretch/>
        </p:blipFill>
        <p:spPr>
          <a:xfrm>
            <a:off x="-40105" y="-22559"/>
            <a:ext cx="12272209" cy="6903117"/>
          </a:xfrm>
          <a:prstGeom prst="rect">
            <a:avLst/>
          </a:prstGeom>
        </p:spPr>
      </p:pic>
      <p:sp>
        <p:nvSpPr>
          <p:cNvPr id="2" name="Title 1">
            <a:extLst>
              <a:ext uri="{FF2B5EF4-FFF2-40B4-BE49-F238E27FC236}">
                <a16:creationId xmlns:a16="http://schemas.microsoft.com/office/drawing/2014/main" id="{5BB90F5A-02F7-3A4E-9ADD-8F9DEEA7B83C}"/>
              </a:ext>
            </a:extLst>
          </p:cNvPr>
          <p:cNvSpPr>
            <a:spLocks noGrp="1"/>
          </p:cNvSpPr>
          <p:nvPr>
            <p:ph type="title" hasCustomPrompt="1"/>
          </p:nvPr>
        </p:nvSpPr>
        <p:spPr>
          <a:xfrm>
            <a:off x="1665170" y="1411354"/>
            <a:ext cx="9682279"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41586520-31D7-B343-82AF-1CCE370C98FD}"/>
              </a:ext>
            </a:extLst>
          </p:cNvPr>
          <p:cNvSpPr>
            <a:spLocks noGrp="1"/>
          </p:cNvSpPr>
          <p:nvPr>
            <p:ph type="body" idx="1"/>
          </p:nvPr>
        </p:nvSpPr>
        <p:spPr>
          <a:xfrm>
            <a:off x="1665170" y="4291079"/>
            <a:ext cx="9682280" cy="1500187"/>
          </a:xfrm>
        </p:spPr>
        <p:txBody>
          <a:bodyPr/>
          <a:lstStyle>
            <a:lvl1pPr marL="0" indent="0">
              <a:buNone/>
              <a:defRPr sz="2400">
                <a:solidFill>
                  <a:srgbClr val="71B34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551276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DDE1A7A-F04C-314F-BA53-8236DCB78516}"/>
              </a:ext>
            </a:extLst>
          </p:cNvPr>
          <p:cNvPicPr>
            <a:picLocks noChangeAspect="1"/>
          </p:cNvPicPr>
          <p:nvPr userDrawn="1"/>
        </p:nvPicPr>
        <p:blipFill>
          <a:blip r:embed="rId2"/>
          <a:srcRect/>
          <a:stretch/>
        </p:blipFill>
        <p:spPr>
          <a:xfrm>
            <a:off x="-40105" y="-22559"/>
            <a:ext cx="12272209" cy="6903117"/>
          </a:xfrm>
          <a:prstGeom prst="rect">
            <a:avLst/>
          </a:prstGeom>
        </p:spPr>
      </p:pic>
      <p:sp>
        <p:nvSpPr>
          <p:cNvPr id="2" name="Title 1">
            <a:extLst>
              <a:ext uri="{FF2B5EF4-FFF2-40B4-BE49-F238E27FC236}">
                <a16:creationId xmlns:a16="http://schemas.microsoft.com/office/drawing/2014/main" id="{5BB90F5A-02F7-3A4E-9ADD-8F9DEEA7B83C}"/>
              </a:ext>
            </a:extLst>
          </p:cNvPr>
          <p:cNvSpPr>
            <a:spLocks noGrp="1"/>
          </p:cNvSpPr>
          <p:nvPr>
            <p:ph type="title" hasCustomPrompt="1"/>
          </p:nvPr>
        </p:nvSpPr>
        <p:spPr>
          <a:xfrm>
            <a:off x="1665170" y="1411354"/>
            <a:ext cx="9682279"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41586520-31D7-B343-82AF-1CCE370C98FD}"/>
              </a:ext>
            </a:extLst>
          </p:cNvPr>
          <p:cNvSpPr>
            <a:spLocks noGrp="1"/>
          </p:cNvSpPr>
          <p:nvPr>
            <p:ph type="body" idx="1"/>
          </p:nvPr>
        </p:nvSpPr>
        <p:spPr>
          <a:xfrm>
            <a:off x="1665170" y="4291079"/>
            <a:ext cx="9682280" cy="1500187"/>
          </a:xfrm>
        </p:spPr>
        <p:txBody>
          <a:bodyPr/>
          <a:lstStyle>
            <a:lvl1pPr marL="0" indent="0">
              <a:buNone/>
              <a:defRPr sz="2400">
                <a:solidFill>
                  <a:srgbClr val="71B34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471287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B2983-7134-3C4B-A74F-8E6F0B73BE90}"/>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21BB4FB-643E-3D43-A2B1-3CBF160F394B}"/>
              </a:ext>
            </a:extLst>
          </p:cNvPr>
          <p:cNvSpPr>
            <a:spLocks noGrp="1"/>
          </p:cNvSpPr>
          <p:nvPr>
            <p:ph sz="half" idx="1"/>
          </p:nvPr>
        </p:nvSpPr>
        <p:spPr>
          <a:xfrm>
            <a:off x="838200" y="2569945"/>
            <a:ext cx="5181600" cy="36070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18640C9-4854-9E45-AA4A-60D0D6AE96F0}"/>
              </a:ext>
            </a:extLst>
          </p:cNvPr>
          <p:cNvSpPr>
            <a:spLocks noGrp="1"/>
          </p:cNvSpPr>
          <p:nvPr>
            <p:ph sz="half" idx="2"/>
          </p:nvPr>
        </p:nvSpPr>
        <p:spPr>
          <a:xfrm>
            <a:off x="6172200" y="2569945"/>
            <a:ext cx="5181600" cy="36070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34710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F741706-0429-414E-9D90-C288DADA242C}"/>
              </a:ext>
            </a:extLst>
          </p:cNvPr>
          <p:cNvPicPr>
            <a:picLocks noChangeAspect="1"/>
          </p:cNvPicPr>
          <p:nvPr userDrawn="1"/>
        </p:nvPicPr>
        <p:blipFill>
          <a:blip r:embed="rId2"/>
          <a:srcRect/>
          <a:stretch/>
        </p:blipFill>
        <p:spPr>
          <a:xfrm>
            <a:off x="-40105" y="-22559"/>
            <a:ext cx="12272208" cy="6903117"/>
          </a:xfrm>
          <a:prstGeom prst="rect">
            <a:avLst/>
          </a:prstGeom>
        </p:spPr>
      </p:pic>
      <p:sp>
        <p:nvSpPr>
          <p:cNvPr id="2" name="Title 1">
            <a:extLst>
              <a:ext uri="{FF2B5EF4-FFF2-40B4-BE49-F238E27FC236}">
                <a16:creationId xmlns:a16="http://schemas.microsoft.com/office/drawing/2014/main" id="{907B2983-7134-3C4B-A74F-8E6F0B73BE90}"/>
              </a:ext>
            </a:extLst>
          </p:cNvPr>
          <p:cNvSpPr>
            <a:spLocks noGrp="1"/>
          </p:cNvSpPr>
          <p:nvPr>
            <p:ph type="title" hasCustomPrompt="1"/>
          </p:nvPr>
        </p:nvSpPr>
        <p:spPr>
          <a:xfrm>
            <a:off x="838199" y="1434165"/>
            <a:ext cx="8122919" cy="1655546"/>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21BB4FB-643E-3D43-A2B1-3CBF160F394B}"/>
              </a:ext>
            </a:extLst>
          </p:cNvPr>
          <p:cNvSpPr>
            <a:spLocks noGrp="1"/>
          </p:cNvSpPr>
          <p:nvPr>
            <p:ph sz="half" idx="1"/>
          </p:nvPr>
        </p:nvSpPr>
        <p:spPr>
          <a:xfrm>
            <a:off x="838200" y="3185963"/>
            <a:ext cx="8122920" cy="29357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18F63901-527F-4842-8B76-9ADB14ECD152}"/>
              </a:ext>
            </a:extLst>
          </p:cNvPr>
          <p:cNvPicPr>
            <a:picLocks noChangeAspect="1"/>
          </p:cNvPicPr>
          <p:nvPr userDrawn="1"/>
        </p:nvPicPr>
        <p:blipFill>
          <a:blip r:embed="rId3"/>
          <a:stretch>
            <a:fillRect/>
          </a:stretch>
        </p:blipFill>
        <p:spPr>
          <a:xfrm>
            <a:off x="-48126" y="-28875"/>
            <a:ext cx="2743199" cy="1398922"/>
          </a:xfrm>
          <a:prstGeom prst="rect">
            <a:avLst/>
          </a:prstGeom>
        </p:spPr>
      </p:pic>
      <p:pic>
        <p:nvPicPr>
          <p:cNvPr id="8" name="Picture 7">
            <a:extLst>
              <a:ext uri="{FF2B5EF4-FFF2-40B4-BE49-F238E27FC236}">
                <a16:creationId xmlns:a16="http://schemas.microsoft.com/office/drawing/2014/main" id="{651E28C2-BCBA-B142-A69F-D4C86EEE583A}"/>
              </a:ext>
            </a:extLst>
          </p:cNvPr>
          <p:cNvPicPr>
            <a:picLocks noChangeAspect="1"/>
          </p:cNvPicPr>
          <p:nvPr userDrawn="1"/>
        </p:nvPicPr>
        <p:blipFill>
          <a:blip r:embed="rId4"/>
          <a:stretch>
            <a:fillRect/>
          </a:stretch>
        </p:blipFill>
        <p:spPr>
          <a:xfrm>
            <a:off x="137563" y="117275"/>
            <a:ext cx="1489108" cy="388463"/>
          </a:xfrm>
          <a:prstGeom prst="rect">
            <a:avLst/>
          </a:prstGeom>
        </p:spPr>
      </p:pic>
    </p:spTree>
    <p:extLst>
      <p:ext uri="{BB962C8B-B14F-4D97-AF65-F5344CB8AC3E}">
        <p14:creationId xmlns:p14="http://schemas.microsoft.com/office/powerpoint/2010/main" val="3531122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7A7A0AD-E452-E343-9679-6AB81A748E18}"/>
              </a:ext>
            </a:extLst>
          </p:cNvPr>
          <p:cNvPicPr>
            <a:picLocks noChangeAspect="1"/>
          </p:cNvPicPr>
          <p:nvPr userDrawn="1"/>
        </p:nvPicPr>
        <p:blipFill>
          <a:blip r:embed="rId2"/>
          <a:srcRect/>
          <a:stretch/>
        </p:blipFill>
        <p:spPr>
          <a:xfrm>
            <a:off x="-40105" y="-22559"/>
            <a:ext cx="12272208" cy="6903117"/>
          </a:xfrm>
          <a:prstGeom prst="rect">
            <a:avLst/>
          </a:prstGeom>
        </p:spPr>
      </p:pic>
      <p:sp>
        <p:nvSpPr>
          <p:cNvPr id="2" name="Title 1">
            <a:extLst>
              <a:ext uri="{FF2B5EF4-FFF2-40B4-BE49-F238E27FC236}">
                <a16:creationId xmlns:a16="http://schemas.microsoft.com/office/drawing/2014/main" id="{907B2983-7134-3C4B-A74F-8E6F0B73BE90}"/>
              </a:ext>
            </a:extLst>
          </p:cNvPr>
          <p:cNvSpPr>
            <a:spLocks noGrp="1"/>
          </p:cNvSpPr>
          <p:nvPr>
            <p:ph type="title" hasCustomPrompt="1"/>
          </p:nvPr>
        </p:nvSpPr>
        <p:spPr>
          <a:xfrm>
            <a:off x="838199" y="1434165"/>
            <a:ext cx="8122919" cy="1655546"/>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21BB4FB-643E-3D43-A2B1-3CBF160F394B}"/>
              </a:ext>
            </a:extLst>
          </p:cNvPr>
          <p:cNvSpPr>
            <a:spLocks noGrp="1"/>
          </p:cNvSpPr>
          <p:nvPr>
            <p:ph sz="half" idx="1"/>
          </p:nvPr>
        </p:nvSpPr>
        <p:spPr>
          <a:xfrm>
            <a:off x="838200" y="3185963"/>
            <a:ext cx="8122920" cy="29357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18F63901-527F-4842-8B76-9ADB14ECD152}"/>
              </a:ext>
            </a:extLst>
          </p:cNvPr>
          <p:cNvPicPr>
            <a:picLocks noChangeAspect="1"/>
          </p:cNvPicPr>
          <p:nvPr userDrawn="1"/>
        </p:nvPicPr>
        <p:blipFill>
          <a:blip r:embed="rId3"/>
          <a:stretch>
            <a:fillRect/>
          </a:stretch>
        </p:blipFill>
        <p:spPr>
          <a:xfrm>
            <a:off x="-48126" y="-28875"/>
            <a:ext cx="2743199" cy="1398922"/>
          </a:xfrm>
          <a:prstGeom prst="rect">
            <a:avLst/>
          </a:prstGeom>
        </p:spPr>
      </p:pic>
      <p:pic>
        <p:nvPicPr>
          <p:cNvPr id="8" name="Picture 7">
            <a:extLst>
              <a:ext uri="{FF2B5EF4-FFF2-40B4-BE49-F238E27FC236}">
                <a16:creationId xmlns:a16="http://schemas.microsoft.com/office/drawing/2014/main" id="{651E28C2-BCBA-B142-A69F-D4C86EEE583A}"/>
              </a:ext>
            </a:extLst>
          </p:cNvPr>
          <p:cNvPicPr>
            <a:picLocks noChangeAspect="1"/>
          </p:cNvPicPr>
          <p:nvPr userDrawn="1"/>
        </p:nvPicPr>
        <p:blipFill>
          <a:blip r:embed="rId4"/>
          <a:stretch>
            <a:fillRect/>
          </a:stretch>
        </p:blipFill>
        <p:spPr>
          <a:xfrm>
            <a:off x="137563" y="117275"/>
            <a:ext cx="1489108" cy="388463"/>
          </a:xfrm>
          <a:prstGeom prst="rect">
            <a:avLst/>
          </a:prstGeom>
        </p:spPr>
      </p:pic>
    </p:spTree>
    <p:extLst>
      <p:ext uri="{BB962C8B-B14F-4D97-AF65-F5344CB8AC3E}">
        <p14:creationId xmlns:p14="http://schemas.microsoft.com/office/powerpoint/2010/main" val="1435495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B5070E1-E503-4344-AA12-BC2080C88E02}"/>
              </a:ext>
            </a:extLst>
          </p:cNvPr>
          <p:cNvPicPr>
            <a:picLocks noChangeAspect="1"/>
          </p:cNvPicPr>
          <p:nvPr userDrawn="1"/>
        </p:nvPicPr>
        <p:blipFill>
          <a:blip r:embed="rId19"/>
          <a:stretch>
            <a:fillRect/>
          </a:stretch>
        </p:blipFill>
        <p:spPr>
          <a:xfrm>
            <a:off x="-9626" y="-9625"/>
            <a:ext cx="2743199" cy="1398922"/>
          </a:xfrm>
          <a:prstGeom prst="rect">
            <a:avLst/>
          </a:prstGeom>
        </p:spPr>
      </p:pic>
      <p:sp>
        <p:nvSpPr>
          <p:cNvPr id="2" name="Title Placeholder 1">
            <a:extLst>
              <a:ext uri="{FF2B5EF4-FFF2-40B4-BE49-F238E27FC236}">
                <a16:creationId xmlns:a16="http://schemas.microsoft.com/office/drawing/2014/main" id="{83EC48DA-8228-474E-A4D8-B4700A0AE139}"/>
              </a:ext>
            </a:extLst>
          </p:cNvPr>
          <p:cNvSpPr>
            <a:spLocks noGrp="1"/>
          </p:cNvSpPr>
          <p:nvPr>
            <p:ph type="title"/>
          </p:nvPr>
        </p:nvSpPr>
        <p:spPr>
          <a:xfrm>
            <a:off x="838200" y="1615975"/>
            <a:ext cx="10515600" cy="85771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06CF5E0-3472-D443-B4F3-48C2B1EAA801}"/>
              </a:ext>
            </a:extLst>
          </p:cNvPr>
          <p:cNvSpPr>
            <a:spLocks noGrp="1"/>
          </p:cNvSpPr>
          <p:nvPr>
            <p:ph type="body" idx="1"/>
          </p:nvPr>
        </p:nvSpPr>
        <p:spPr>
          <a:xfrm>
            <a:off x="838200" y="2579571"/>
            <a:ext cx="10515600" cy="35973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8A7AE72E-033E-5B4C-A044-85B7828A63D5}"/>
              </a:ext>
            </a:extLst>
          </p:cNvPr>
          <p:cNvPicPr>
            <a:picLocks noChangeAspect="1"/>
          </p:cNvPicPr>
          <p:nvPr userDrawn="1"/>
        </p:nvPicPr>
        <p:blipFill>
          <a:blip r:embed="rId20"/>
          <a:stretch>
            <a:fillRect/>
          </a:stretch>
        </p:blipFill>
        <p:spPr>
          <a:xfrm>
            <a:off x="176063" y="136525"/>
            <a:ext cx="1489108" cy="388463"/>
          </a:xfrm>
          <a:prstGeom prst="rect">
            <a:avLst/>
          </a:prstGeom>
        </p:spPr>
      </p:pic>
    </p:spTree>
    <p:extLst>
      <p:ext uri="{BB962C8B-B14F-4D97-AF65-F5344CB8AC3E}">
        <p14:creationId xmlns:p14="http://schemas.microsoft.com/office/powerpoint/2010/main" val="110973434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67" r:id="rId5"/>
    <p:sldLayoutId id="2147483668" r:id="rId6"/>
    <p:sldLayoutId id="2147483652" r:id="rId7"/>
    <p:sldLayoutId id="2147483665" r:id="rId8"/>
    <p:sldLayoutId id="2147483666" r:id="rId9"/>
    <p:sldLayoutId id="2147483653" r:id="rId10"/>
    <p:sldLayoutId id="2147483654" r:id="rId11"/>
    <p:sldLayoutId id="2147483655" r:id="rId12"/>
    <p:sldLayoutId id="2147483656" r:id="rId13"/>
    <p:sldLayoutId id="2147483657" r:id="rId14"/>
    <p:sldLayoutId id="2147483658" r:id="rId15"/>
    <p:sldLayoutId id="2147483663" r:id="rId16"/>
    <p:sldLayoutId id="2147483659" r:id="rId17"/>
  </p:sldLayoutIdLst>
  <p:txStyles>
    <p:titleStyle>
      <a:lvl1pPr algn="l" defTabSz="914400" rtl="0" eaLnBrk="1" latinLnBrk="0" hangingPunct="1">
        <a:lnSpc>
          <a:spcPct val="90000"/>
        </a:lnSpc>
        <a:spcBef>
          <a:spcPct val="0"/>
        </a:spcBef>
        <a:buNone/>
        <a:defRPr sz="4400" b="1" i="0" kern="1200">
          <a:solidFill>
            <a:schemeClr val="tx2"/>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7FC96-C611-2C49-A96C-EC45A3BB3ADD}"/>
              </a:ext>
            </a:extLst>
          </p:cNvPr>
          <p:cNvSpPr>
            <a:spLocks noGrp="1"/>
          </p:cNvSpPr>
          <p:nvPr>
            <p:ph type="ctrTitle"/>
          </p:nvPr>
        </p:nvSpPr>
        <p:spPr/>
        <p:txBody>
          <a:bodyPr/>
          <a:lstStyle/>
          <a:p>
            <a:r>
              <a:rPr lang="en-US" dirty="0"/>
              <a:t>Timeless Veterinary Systems Training</a:t>
            </a:r>
          </a:p>
        </p:txBody>
      </p:sp>
      <p:sp>
        <p:nvSpPr>
          <p:cNvPr id="3" name="Subtitle 2">
            <a:extLst>
              <a:ext uri="{FF2B5EF4-FFF2-40B4-BE49-F238E27FC236}">
                <a16:creationId xmlns:a16="http://schemas.microsoft.com/office/drawing/2014/main" id="{B0414AB3-3F83-7940-9137-11F1AD06FAED}"/>
              </a:ext>
            </a:extLst>
          </p:cNvPr>
          <p:cNvSpPr>
            <a:spLocks noGrp="1"/>
          </p:cNvSpPr>
          <p:nvPr>
            <p:ph type="subTitle" idx="1"/>
          </p:nvPr>
        </p:nvSpPr>
        <p:spPr/>
        <p:txBody>
          <a:bodyPr/>
          <a:lstStyle/>
          <a:p>
            <a:r>
              <a:rPr lang="en-US" dirty="0"/>
              <a:t>A user guide on how cases are submitted and</a:t>
            </a:r>
          </a:p>
          <a:p>
            <a:r>
              <a:rPr lang="en-US" dirty="0"/>
              <a:t>Completed through the Timeless Platform</a:t>
            </a:r>
          </a:p>
          <a:p>
            <a:endParaRPr lang="en-US" dirty="0"/>
          </a:p>
        </p:txBody>
      </p:sp>
      <p:pic>
        <p:nvPicPr>
          <p:cNvPr id="4" name="Picture 3">
            <a:extLst>
              <a:ext uri="{FF2B5EF4-FFF2-40B4-BE49-F238E27FC236}">
                <a16:creationId xmlns:a16="http://schemas.microsoft.com/office/drawing/2014/main" id="{6D0CDEEC-02CC-F820-48A7-0401A24020B5}"/>
              </a:ext>
            </a:extLst>
          </p:cNvPr>
          <p:cNvPicPr>
            <a:picLocks noChangeAspect="1"/>
          </p:cNvPicPr>
          <p:nvPr/>
        </p:nvPicPr>
        <p:blipFill>
          <a:blip r:embed="rId2"/>
          <a:stretch>
            <a:fillRect/>
          </a:stretch>
        </p:blipFill>
        <p:spPr>
          <a:xfrm>
            <a:off x="9822549" y="0"/>
            <a:ext cx="2369452" cy="1133692"/>
          </a:xfrm>
          <a:prstGeom prst="rect">
            <a:avLst/>
          </a:prstGeom>
        </p:spPr>
      </p:pic>
    </p:spTree>
    <p:extLst>
      <p:ext uri="{BB962C8B-B14F-4D97-AF65-F5344CB8AC3E}">
        <p14:creationId xmlns:p14="http://schemas.microsoft.com/office/powerpoint/2010/main" val="3893702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70E18F-20F8-C94D-A8BA-15FA0C269FFC}"/>
              </a:ext>
            </a:extLst>
          </p:cNvPr>
          <p:cNvSpPr>
            <a:spLocks noGrp="1"/>
          </p:cNvSpPr>
          <p:nvPr>
            <p:ph type="title"/>
          </p:nvPr>
        </p:nvSpPr>
        <p:spPr>
          <a:xfrm>
            <a:off x="1665171" y="651868"/>
            <a:ext cx="7615242" cy="1780436"/>
          </a:xfrm>
        </p:spPr>
        <p:txBody>
          <a:bodyPr>
            <a:normAutofit/>
          </a:bodyPr>
          <a:lstStyle/>
          <a:p>
            <a:r>
              <a:rPr lang="en-US" sz="1400" b="0" dirty="0"/>
              <a:t>Occasionally a case will be marked as “Requiring action”, when this happens a message should be sent via email as well as show in the comments section at the bottom of the case indicating a case requires an action to be taken.</a:t>
            </a:r>
            <a:br>
              <a:rPr lang="en-US" sz="1400" b="0" dirty="0"/>
            </a:br>
            <a:r>
              <a:rPr lang="en-US" sz="1400" b="0" dirty="0"/>
              <a:t>The case itself will show in your cases requiring action tab and will be marked in orange as “Requires Action”.</a:t>
            </a:r>
            <a:br>
              <a:rPr lang="en-US" sz="1400" b="0" dirty="0"/>
            </a:br>
            <a:br>
              <a:rPr lang="en-US" sz="1400" b="0" dirty="0"/>
            </a:br>
            <a:endParaRPr lang="en-US" sz="1400" b="0" dirty="0"/>
          </a:p>
        </p:txBody>
      </p:sp>
      <p:sp>
        <p:nvSpPr>
          <p:cNvPr id="7" name="TextBox 6">
            <a:extLst>
              <a:ext uri="{FF2B5EF4-FFF2-40B4-BE49-F238E27FC236}">
                <a16:creationId xmlns:a16="http://schemas.microsoft.com/office/drawing/2014/main" id="{95D42277-D497-4CCE-9DE1-EAAD45B077E4}"/>
              </a:ext>
            </a:extLst>
          </p:cNvPr>
          <p:cNvSpPr txBox="1"/>
          <p:nvPr/>
        </p:nvSpPr>
        <p:spPr>
          <a:xfrm>
            <a:off x="9380306" y="102741"/>
            <a:ext cx="2732069" cy="461665"/>
          </a:xfrm>
          <a:prstGeom prst="rect">
            <a:avLst/>
          </a:prstGeom>
          <a:noFill/>
        </p:spPr>
        <p:txBody>
          <a:bodyPr wrap="square" rtlCol="0">
            <a:spAutoFit/>
          </a:bodyPr>
          <a:lstStyle/>
          <a:p>
            <a:pPr algn="r"/>
            <a:r>
              <a:rPr lang="en-US" sz="1200" b="1" dirty="0">
                <a:solidFill>
                  <a:schemeClr val="bg1"/>
                </a:solidFill>
                <a:latin typeface="Helvetica" pitchFamily="2" charset="0"/>
              </a:rPr>
              <a:t>Cases Marked as</a:t>
            </a:r>
          </a:p>
          <a:p>
            <a:pPr algn="r"/>
            <a:r>
              <a:rPr lang="en-US" sz="1200" b="1" dirty="0">
                <a:solidFill>
                  <a:schemeClr val="bg1"/>
                </a:solidFill>
                <a:latin typeface="Helvetica" pitchFamily="2" charset="0"/>
              </a:rPr>
              <a:t>Requiring action</a:t>
            </a:r>
          </a:p>
        </p:txBody>
      </p:sp>
      <p:pic>
        <p:nvPicPr>
          <p:cNvPr id="4" name="Picture 3">
            <a:extLst>
              <a:ext uri="{FF2B5EF4-FFF2-40B4-BE49-F238E27FC236}">
                <a16:creationId xmlns:a16="http://schemas.microsoft.com/office/drawing/2014/main" id="{5AD20D79-B334-5BA5-4D89-788FD13E17A4}"/>
              </a:ext>
            </a:extLst>
          </p:cNvPr>
          <p:cNvPicPr>
            <a:picLocks noChangeAspect="1"/>
          </p:cNvPicPr>
          <p:nvPr/>
        </p:nvPicPr>
        <p:blipFill>
          <a:blip r:embed="rId2"/>
          <a:stretch>
            <a:fillRect/>
          </a:stretch>
        </p:blipFill>
        <p:spPr>
          <a:xfrm>
            <a:off x="1665171" y="2922935"/>
            <a:ext cx="7757160" cy="2363186"/>
          </a:xfrm>
          <a:prstGeom prst="rect">
            <a:avLst/>
          </a:prstGeom>
        </p:spPr>
      </p:pic>
    </p:spTree>
    <p:extLst>
      <p:ext uri="{BB962C8B-B14F-4D97-AF65-F5344CB8AC3E}">
        <p14:creationId xmlns:p14="http://schemas.microsoft.com/office/powerpoint/2010/main" val="3622656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21EBE3-F101-8E4D-9855-259A365DD790}"/>
              </a:ext>
            </a:extLst>
          </p:cNvPr>
          <p:cNvSpPr>
            <a:spLocks noGrp="1"/>
          </p:cNvSpPr>
          <p:nvPr>
            <p:ph type="title"/>
          </p:nvPr>
        </p:nvSpPr>
        <p:spPr>
          <a:xfrm>
            <a:off x="838199" y="1194705"/>
            <a:ext cx="8122919" cy="1655546"/>
          </a:xfrm>
        </p:spPr>
        <p:txBody>
          <a:bodyPr>
            <a:normAutofit fontScale="90000"/>
          </a:bodyPr>
          <a:lstStyle/>
          <a:p>
            <a:r>
              <a:rPr lang="en-US" sz="1400" b="0" dirty="0"/>
              <a:t>The navigation menu contains several items to access various parts of the portal. You will always be able to tell which page you are currently viewing as this item will be highlighted in green on the list.</a:t>
            </a:r>
            <a:br>
              <a:rPr lang="en-US" sz="1400" b="0" dirty="0"/>
            </a:br>
            <a:br>
              <a:rPr lang="en-US" sz="1400" b="0" dirty="0"/>
            </a:br>
            <a:r>
              <a:rPr lang="en-US" sz="1400" dirty="0"/>
              <a:t>Home</a:t>
            </a:r>
            <a:r>
              <a:rPr lang="en-US" sz="1400" b="0" dirty="0"/>
              <a:t> – This is the Welcome landing page; it contains a list of services and a link to start a case</a:t>
            </a:r>
            <a:br>
              <a:rPr lang="en-US" sz="1400" b="0" dirty="0"/>
            </a:br>
            <a:r>
              <a:rPr lang="en-US" sz="1400" dirty="0"/>
              <a:t>Cases</a:t>
            </a:r>
            <a:r>
              <a:rPr lang="en-US" sz="1400" b="0" dirty="0"/>
              <a:t> – This is the worklist page which shows all pending/submitted/finalized cases</a:t>
            </a:r>
            <a:br>
              <a:rPr lang="en-US" sz="1400" b="0" dirty="0"/>
            </a:br>
            <a:r>
              <a:rPr lang="en-US" sz="1400" dirty="0"/>
              <a:t>Patients</a:t>
            </a:r>
            <a:r>
              <a:rPr lang="en-US" sz="1400" b="0" dirty="0"/>
              <a:t> – All submitted patient records can be accessed from here including any cases linked to them</a:t>
            </a:r>
            <a:br>
              <a:rPr lang="en-US" sz="1400" b="0" dirty="0"/>
            </a:br>
            <a:r>
              <a:rPr lang="en-US" sz="1400" dirty="0"/>
              <a:t>PACS</a:t>
            </a:r>
            <a:r>
              <a:rPr lang="en-US" sz="1400" b="0" dirty="0"/>
              <a:t> – Any image studies that were added to cases will be stored here as well as being attached to a case</a:t>
            </a:r>
            <a:br>
              <a:rPr lang="en-US" sz="1400" b="0" dirty="0"/>
            </a:br>
            <a:r>
              <a:rPr lang="en-US" sz="1400" dirty="0"/>
              <a:t>Help</a:t>
            </a:r>
            <a:r>
              <a:rPr lang="en-US" sz="1400" b="0" dirty="0"/>
              <a:t> –  This section does contain a knowledge base but can also be used to submit support requests through our ticketing system</a:t>
            </a:r>
            <a:br>
              <a:rPr lang="en-US" sz="1400" b="0" dirty="0"/>
            </a:br>
            <a:r>
              <a:rPr lang="en-US" sz="1400" dirty="0"/>
              <a:t>Admin</a:t>
            </a:r>
            <a:r>
              <a:rPr lang="en-US" sz="1400" b="0" dirty="0"/>
              <a:t> – From here you can access your user accounts info as well as create additional user accounts and edit existing accounts as well as billing info.</a:t>
            </a:r>
          </a:p>
        </p:txBody>
      </p:sp>
      <p:sp>
        <p:nvSpPr>
          <p:cNvPr id="6" name="TextBox 5">
            <a:extLst>
              <a:ext uri="{FF2B5EF4-FFF2-40B4-BE49-F238E27FC236}">
                <a16:creationId xmlns:a16="http://schemas.microsoft.com/office/drawing/2014/main" id="{A01B24CB-3F8F-ED4D-82D4-9A95E5650AE4}"/>
              </a:ext>
            </a:extLst>
          </p:cNvPr>
          <p:cNvSpPr txBox="1"/>
          <p:nvPr/>
        </p:nvSpPr>
        <p:spPr>
          <a:xfrm>
            <a:off x="9380306" y="102741"/>
            <a:ext cx="2732069" cy="276999"/>
          </a:xfrm>
          <a:prstGeom prst="rect">
            <a:avLst/>
          </a:prstGeom>
          <a:noFill/>
        </p:spPr>
        <p:txBody>
          <a:bodyPr wrap="square" rtlCol="0">
            <a:spAutoFit/>
          </a:bodyPr>
          <a:lstStyle/>
          <a:p>
            <a:pPr algn="r"/>
            <a:r>
              <a:rPr lang="en-US" sz="1200" b="1" dirty="0">
                <a:solidFill>
                  <a:schemeClr val="bg1"/>
                </a:solidFill>
                <a:latin typeface="Helvetica" pitchFamily="2" charset="0"/>
              </a:rPr>
              <a:t>Navigation Menu items</a:t>
            </a:r>
          </a:p>
        </p:txBody>
      </p:sp>
      <p:pic>
        <p:nvPicPr>
          <p:cNvPr id="16" name="Content Placeholder 15">
            <a:extLst>
              <a:ext uri="{FF2B5EF4-FFF2-40B4-BE49-F238E27FC236}">
                <a16:creationId xmlns:a16="http://schemas.microsoft.com/office/drawing/2014/main" id="{9DFA2BA1-E8C0-591B-EE1A-7D442A1715C9}"/>
              </a:ext>
            </a:extLst>
          </p:cNvPr>
          <p:cNvPicPr>
            <a:picLocks noGrp="1" noChangeAspect="1"/>
          </p:cNvPicPr>
          <p:nvPr>
            <p:ph sz="half" idx="1"/>
          </p:nvPr>
        </p:nvPicPr>
        <p:blipFill>
          <a:blip r:embed="rId2"/>
          <a:stretch>
            <a:fillRect/>
          </a:stretch>
        </p:blipFill>
        <p:spPr>
          <a:xfrm>
            <a:off x="3921390" y="3186113"/>
            <a:ext cx="1956857" cy="2935287"/>
          </a:xfrm>
          <a:prstGeom prst="rect">
            <a:avLst/>
          </a:prstGeom>
        </p:spPr>
      </p:pic>
    </p:spTree>
    <p:extLst>
      <p:ext uri="{BB962C8B-B14F-4D97-AF65-F5344CB8AC3E}">
        <p14:creationId xmlns:p14="http://schemas.microsoft.com/office/powerpoint/2010/main" val="1960417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ACAF7-7491-C949-A8E1-8805FCB6DD94}"/>
              </a:ext>
            </a:extLst>
          </p:cNvPr>
          <p:cNvSpPr>
            <a:spLocks noGrp="1"/>
          </p:cNvSpPr>
          <p:nvPr>
            <p:ph type="ctrTitle"/>
          </p:nvPr>
        </p:nvSpPr>
        <p:spPr>
          <a:xfrm>
            <a:off x="2736859" y="3217995"/>
            <a:ext cx="6718281" cy="648217"/>
          </a:xfrm>
        </p:spPr>
        <p:txBody>
          <a:bodyPr>
            <a:normAutofit/>
          </a:bodyPr>
          <a:lstStyle/>
          <a:p>
            <a:pPr algn="ctr"/>
            <a:r>
              <a:rPr lang="en-US" sz="2000" dirty="0"/>
              <a:t>Thank you for using the Timeless Veterinary Systems platform</a:t>
            </a:r>
          </a:p>
        </p:txBody>
      </p:sp>
      <p:sp>
        <p:nvSpPr>
          <p:cNvPr id="3" name="Subtitle 2">
            <a:extLst>
              <a:ext uri="{FF2B5EF4-FFF2-40B4-BE49-F238E27FC236}">
                <a16:creationId xmlns:a16="http://schemas.microsoft.com/office/drawing/2014/main" id="{D96E43F5-4619-4F48-8ACF-8D11E2D2E17D}"/>
              </a:ext>
            </a:extLst>
          </p:cNvPr>
          <p:cNvSpPr>
            <a:spLocks noGrp="1"/>
          </p:cNvSpPr>
          <p:nvPr>
            <p:ph type="subTitle" idx="1"/>
          </p:nvPr>
        </p:nvSpPr>
        <p:spPr>
          <a:xfrm>
            <a:off x="3041582" y="2269066"/>
            <a:ext cx="6718282" cy="3439275"/>
          </a:xfrm>
        </p:spPr>
        <p:txBody>
          <a:bodyPr>
            <a:normAutofit/>
          </a:bodyPr>
          <a:lstStyle/>
          <a:p>
            <a:endParaRPr lang="en-US" sz="2000" dirty="0"/>
          </a:p>
          <a:p>
            <a:endParaRPr lang="en-US" sz="2000" dirty="0"/>
          </a:p>
          <a:p>
            <a:endParaRPr lang="en-US" sz="2000" dirty="0"/>
          </a:p>
          <a:p>
            <a:endParaRPr lang="en-US" sz="2000" dirty="0"/>
          </a:p>
        </p:txBody>
      </p:sp>
      <p:pic>
        <p:nvPicPr>
          <p:cNvPr id="4" name="Picture 3">
            <a:extLst>
              <a:ext uri="{FF2B5EF4-FFF2-40B4-BE49-F238E27FC236}">
                <a16:creationId xmlns:a16="http://schemas.microsoft.com/office/drawing/2014/main" id="{50256F1F-8045-3622-2703-9FB07867A93F}"/>
              </a:ext>
            </a:extLst>
          </p:cNvPr>
          <p:cNvPicPr>
            <a:picLocks noChangeAspect="1"/>
          </p:cNvPicPr>
          <p:nvPr/>
        </p:nvPicPr>
        <p:blipFill>
          <a:blip r:embed="rId2"/>
          <a:stretch>
            <a:fillRect/>
          </a:stretch>
        </p:blipFill>
        <p:spPr>
          <a:xfrm>
            <a:off x="4564163" y="1277681"/>
            <a:ext cx="3063671" cy="1465849"/>
          </a:xfrm>
          <a:prstGeom prst="rect">
            <a:avLst/>
          </a:prstGeom>
        </p:spPr>
      </p:pic>
    </p:spTree>
    <p:extLst>
      <p:ext uri="{BB962C8B-B14F-4D97-AF65-F5344CB8AC3E}">
        <p14:creationId xmlns:p14="http://schemas.microsoft.com/office/powerpoint/2010/main" val="163018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BDB5A-8DCC-184B-8F2D-6812A79319AE}"/>
              </a:ext>
            </a:extLst>
          </p:cNvPr>
          <p:cNvSpPr>
            <a:spLocks noGrp="1"/>
          </p:cNvSpPr>
          <p:nvPr>
            <p:ph type="title"/>
          </p:nvPr>
        </p:nvSpPr>
        <p:spPr/>
        <p:txBody>
          <a:bodyPr>
            <a:normAutofit/>
          </a:bodyPr>
          <a:lstStyle/>
          <a:p>
            <a:r>
              <a:rPr lang="en-US" dirty="0"/>
              <a:t>Agenda</a:t>
            </a:r>
          </a:p>
        </p:txBody>
      </p:sp>
      <p:sp>
        <p:nvSpPr>
          <p:cNvPr id="3" name="Content Placeholder 2">
            <a:extLst>
              <a:ext uri="{FF2B5EF4-FFF2-40B4-BE49-F238E27FC236}">
                <a16:creationId xmlns:a16="http://schemas.microsoft.com/office/drawing/2014/main" id="{F53A9D01-088B-034D-BB02-D3C28E5B4F24}"/>
              </a:ext>
            </a:extLst>
          </p:cNvPr>
          <p:cNvSpPr>
            <a:spLocks noGrp="1"/>
          </p:cNvSpPr>
          <p:nvPr>
            <p:ph idx="1"/>
          </p:nvPr>
        </p:nvSpPr>
        <p:spPr/>
        <p:txBody>
          <a:bodyPr/>
          <a:lstStyle/>
          <a:p>
            <a:r>
              <a:rPr lang="en-US" dirty="0">
                <a:solidFill>
                  <a:schemeClr val="tx2"/>
                </a:solidFill>
              </a:rPr>
              <a:t>How to access the Timeless Portal</a:t>
            </a:r>
          </a:p>
          <a:p>
            <a:r>
              <a:rPr lang="en-US" dirty="0">
                <a:solidFill>
                  <a:schemeClr val="tx2"/>
                </a:solidFill>
              </a:rPr>
              <a:t>Review clinics case submission workflow</a:t>
            </a:r>
          </a:p>
          <a:p>
            <a:r>
              <a:rPr lang="en-US" dirty="0">
                <a:solidFill>
                  <a:schemeClr val="tx2"/>
                </a:solidFill>
              </a:rPr>
              <a:t>Case worklist and assigned cases</a:t>
            </a:r>
          </a:p>
          <a:p>
            <a:r>
              <a:rPr lang="en-US" dirty="0">
                <a:solidFill>
                  <a:schemeClr val="tx2"/>
                </a:solidFill>
              </a:rPr>
              <a:t>Cases marked as “Requiring action”</a:t>
            </a:r>
          </a:p>
          <a:p>
            <a:r>
              <a:rPr lang="en-US" dirty="0">
                <a:solidFill>
                  <a:schemeClr val="tx2"/>
                </a:solidFill>
              </a:rPr>
              <a:t>Navigation menu items</a:t>
            </a:r>
          </a:p>
          <a:p>
            <a:endParaRPr lang="en-US" dirty="0">
              <a:solidFill>
                <a:schemeClr val="tx2"/>
              </a:solidFill>
            </a:endParaRPr>
          </a:p>
          <a:p>
            <a:endParaRPr lang="en-US" dirty="0"/>
          </a:p>
          <a:p>
            <a:endParaRPr lang="en-US" dirty="0"/>
          </a:p>
        </p:txBody>
      </p:sp>
      <p:sp>
        <p:nvSpPr>
          <p:cNvPr id="7" name="TextBox 6">
            <a:extLst>
              <a:ext uri="{FF2B5EF4-FFF2-40B4-BE49-F238E27FC236}">
                <a16:creationId xmlns:a16="http://schemas.microsoft.com/office/drawing/2014/main" id="{10C96A2F-435A-D149-AEDC-C1D708BF24E7}"/>
              </a:ext>
            </a:extLst>
          </p:cNvPr>
          <p:cNvSpPr txBox="1"/>
          <p:nvPr/>
        </p:nvSpPr>
        <p:spPr>
          <a:xfrm>
            <a:off x="9380306" y="102741"/>
            <a:ext cx="2732069" cy="276999"/>
          </a:xfrm>
          <a:prstGeom prst="rect">
            <a:avLst/>
          </a:prstGeom>
          <a:noFill/>
        </p:spPr>
        <p:txBody>
          <a:bodyPr wrap="square" rtlCol="0">
            <a:spAutoFit/>
          </a:bodyPr>
          <a:lstStyle/>
          <a:p>
            <a:pPr algn="r"/>
            <a:endParaRPr lang="en-US" sz="1200" b="1" dirty="0">
              <a:solidFill>
                <a:schemeClr val="tx2"/>
              </a:solidFill>
              <a:latin typeface="Helvetica" pitchFamily="2" charset="0"/>
            </a:endParaRPr>
          </a:p>
        </p:txBody>
      </p:sp>
      <p:pic>
        <p:nvPicPr>
          <p:cNvPr id="4" name="Picture 3">
            <a:extLst>
              <a:ext uri="{FF2B5EF4-FFF2-40B4-BE49-F238E27FC236}">
                <a16:creationId xmlns:a16="http://schemas.microsoft.com/office/drawing/2014/main" id="{BD96DB11-130B-F5CE-7920-9A5D9A24F3B4}"/>
              </a:ext>
            </a:extLst>
          </p:cNvPr>
          <p:cNvPicPr>
            <a:picLocks noChangeAspect="1"/>
          </p:cNvPicPr>
          <p:nvPr/>
        </p:nvPicPr>
        <p:blipFill>
          <a:blip r:embed="rId2"/>
          <a:stretch>
            <a:fillRect/>
          </a:stretch>
        </p:blipFill>
        <p:spPr>
          <a:xfrm>
            <a:off x="9662685" y="102741"/>
            <a:ext cx="2307954" cy="1104267"/>
          </a:xfrm>
          <a:prstGeom prst="rect">
            <a:avLst/>
          </a:prstGeom>
        </p:spPr>
      </p:pic>
    </p:spTree>
    <p:extLst>
      <p:ext uri="{BB962C8B-B14F-4D97-AF65-F5344CB8AC3E}">
        <p14:creationId xmlns:p14="http://schemas.microsoft.com/office/powerpoint/2010/main" val="195538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70E18F-20F8-C94D-A8BA-15FA0C269FFC}"/>
              </a:ext>
            </a:extLst>
          </p:cNvPr>
          <p:cNvSpPr>
            <a:spLocks noGrp="1"/>
          </p:cNvSpPr>
          <p:nvPr>
            <p:ph type="title"/>
          </p:nvPr>
        </p:nvSpPr>
        <p:spPr>
          <a:xfrm>
            <a:off x="1945822" y="913427"/>
            <a:ext cx="7741387" cy="878568"/>
          </a:xfrm>
        </p:spPr>
        <p:txBody>
          <a:bodyPr>
            <a:normAutofit/>
          </a:bodyPr>
          <a:lstStyle/>
          <a:p>
            <a:r>
              <a:rPr lang="en-US" sz="1400" b="0" dirty="0"/>
              <a:t>The first step in submitting a referral case through the Timeless System is to go to the following web site address, </a:t>
            </a:r>
            <a:r>
              <a:rPr lang="en-US" sz="1400" b="0" dirty="0">
                <a:solidFill>
                  <a:schemeClr val="accent5"/>
                </a:solidFill>
              </a:rPr>
              <a:t>https://timelessveterinary.community/landing/MVS</a:t>
            </a:r>
            <a:br>
              <a:rPr lang="en-US" sz="1400" b="0" dirty="0"/>
            </a:br>
            <a:r>
              <a:rPr lang="en-US" sz="1400" b="0" dirty="0"/>
              <a:t>Click on the Log In option in the top right corner of the page, this will take you to a log in screen where you can enter your email address and password.</a:t>
            </a:r>
          </a:p>
        </p:txBody>
      </p:sp>
      <p:sp>
        <p:nvSpPr>
          <p:cNvPr id="7" name="TextBox 6">
            <a:extLst>
              <a:ext uri="{FF2B5EF4-FFF2-40B4-BE49-F238E27FC236}">
                <a16:creationId xmlns:a16="http://schemas.microsoft.com/office/drawing/2014/main" id="{A1F0793F-BF15-4270-AA83-C076E500B554}"/>
              </a:ext>
            </a:extLst>
          </p:cNvPr>
          <p:cNvSpPr txBox="1"/>
          <p:nvPr/>
        </p:nvSpPr>
        <p:spPr>
          <a:xfrm>
            <a:off x="10481734" y="84035"/>
            <a:ext cx="1729316" cy="461665"/>
          </a:xfrm>
          <a:prstGeom prst="rect">
            <a:avLst/>
          </a:prstGeom>
          <a:noFill/>
        </p:spPr>
        <p:txBody>
          <a:bodyPr wrap="square">
            <a:spAutoFit/>
          </a:bodyPr>
          <a:lstStyle/>
          <a:p>
            <a:pPr algn="ctr"/>
            <a:r>
              <a:rPr lang="en-US" sz="1200" b="1" dirty="0">
                <a:solidFill>
                  <a:schemeClr val="bg1"/>
                </a:solidFill>
                <a:latin typeface="Helvetica" pitchFamily="2" charset="0"/>
              </a:rPr>
              <a:t>Accessing the Timeless Portal</a:t>
            </a:r>
          </a:p>
        </p:txBody>
      </p:sp>
      <p:pic>
        <p:nvPicPr>
          <p:cNvPr id="3" name="Picture 2">
            <a:extLst>
              <a:ext uri="{FF2B5EF4-FFF2-40B4-BE49-F238E27FC236}">
                <a16:creationId xmlns:a16="http://schemas.microsoft.com/office/drawing/2014/main" id="{CDC584E6-AEA5-39B0-3DBD-C9A3FC4C5004}"/>
              </a:ext>
            </a:extLst>
          </p:cNvPr>
          <p:cNvPicPr>
            <a:picLocks noChangeAspect="1"/>
          </p:cNvPicPr>
          <p:nvPr/>
        </p:nvPicPr>
        <p:blipFill>
          <a:blip r:embed="rId2"/>
          <a:stretch>
            <a:fillRect/>
          </a:stretch>
        </p:blipFill>
        <p:spPr>
          <a:xfrm>
            <a:off x="1945822" y="2533575"/>
            <a:ext cx="8040624" cy="2605952"/>
          </a:xfrm>
          <a:prstGeom prst="rect">
            <a:avLst/>
          </a:prstGeom>
        </p:spPr>
      </p:pic>
    </p:spTree>
    <p:extLst>
      <p:ext uri="{BB962C8B-B14F-4D97-AF65-F5344CB8AC3E}">
        <p14:creationId xmlns:p14="http://schemas.microsoft.com/office/powerpoint/2010/main" val="4199065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77538-F203-F24A-B848-E3D110F6A426}"/>
              </a:ext>
            </a:extLst>
          </p:cNvPr>
          <p:cNvSpPr>
            <a:spLocks noGrp="1"/>
          </p:cNvSpPr>
          <p:nvPr>
            <p:ph type="title"/>
          </p:nvPr>
        </p:nvSpPr>
        <p:spPr>
          <a:xfrm>
            <a:off x="838200" y="1061631"/>
            <a:ext cx="8122917" cy="1190502"/>
          </a:xfrm>
        </p:spPr>
        <p:txBody>
          <a:bodyPr>
            <a:normAutofit/>
          </a:bodyPr>
          <a:lstStyle/>
          <a:p>
            <a:r>
              <a:rPr lang="en-US" sz="1200" b="0" dirty="0"/>
              <a:t>If this is your first time logging in, you will be prompted to accept the Terms and Conditions of use. You will need to review the document first before being able to click the accept button.</a:t>
            </a:r>
            <a:br>
              <a:rPr lang="en-US" sz="1200" b="0" dirty="0"/>
            </a:br>
            <a:r>
              <a:rPr lang="en-US" sz="1200" b="0" dirty="0"/>
              <a:t>Once logged in you will see the “Welcome” page, which contains your navigation menu on the left-hand side and the main page which displays information for the currently selected page.</a:t>
            </a:r>
            <a:br>
              <a:rPr lang="en-US" sz="1200" b="0" dirty="0"/>
            </a:br>
            <a:r>
              <a:rPr lang="en-US" sz="1200" b="0" dirty="0"/>
              <a:t>To get started with submitting a case use the “Create New Case” button located on the right side of the page.</a:t>
            </a:r>
          </a:p>
        </p:txBody>
      </p:sp>
      <p:sp>
        <p:nvSpPr>
          <p:cNvPr id="10" name="TextBox 9">
            <a:extLst>
              <a:ext uri="{FF2B5EF4-FFF2-40B4-BE49-F238E27FC236}">
                <a16:creationId xmlns:a16="http://schemas.microsoft.com/office/drawing/2014/main" id="{3F599CFD-A461-5948-AAAF-9944D8C5B3DD}"/>
              </a:ext>
            </a:extLst>
          </p:cNvPr>
          <p:cNvSpPr txBox="1"/>
          <p:nvPr/>
        </p:nvSpPr>
        <p:spPr>
          <a:xfrm>
            <a:off x="9380306" y="102741"/>
            <a:ext cx="2732069" cy="276999"/>
          </a:xfrm>
          <a:prstGeom prst="rect">
            <a:avLst/>
          </a:prstGeom>
          <a:noFill/>
        </p:spPr>
        <p:txBody>
          <a:bodyPr wrap="square" rtlCol="0">
            <a:spAutoFit/>
          </a:bodyPr>
          <a:lstStyle/>
          <a:p>
            <a:pPr algn="r"/>
            <a:r>
              <a:rPr lang="en-US" sz="1200" b="1" dirty="0">
                <a:solidFill>
                  <a:schemeClr val="bg1"/>
                </a:solidFill>
                <a:latin typeface="Helvetica" pitchFamily="2" charset="0"/>
              </a:rPr>
              <a:t>Clinic case submission</a:t>
            </a:r>
          </a:p>
        </p:txBody>
      </p:sp>
      <p:pic>
        <p:nvPicPr>
          <p:cNvPr id="7" name="Content Placeholder 6">
            <a:extLst>
              <a:ext uri="{FF2B5EF4-FFF2-40B4-BE49-F238E27FC236}">
                <a16:creationId xmlns:a16="http://schemas.microsoft.com/office/drawing/2014/main" id="{5E1A265D-0D3F-4493-E5D1-43A0DEEA5DF8}"/>
              </a:ext>
            </a:extLst>
          </p:cNvPr>
          <p:cNvPicPr>
            <a:picLocks noGrp="1" noChangeAspect="1"/>
          </p:cNvPicPr>
          <p:nvPr>
            <p:ph sz="half" idx="1"/>
          </p:nvPr>
        </p:nvPicPr>
        <p:blipFill>
          <a:blip r:embed="rId2"/>
          <a:stretch>
            <a:fillRect/>
          </a:stretch>
        </p:blipFill>
        <p:spPr>
          <a:xfrm>
            <a:off x="911352" y="2903906"/>
            <a:ext cx="8123238" cy="1981797"/>
          </a:xfrm>
        </p:spPr>
      </p:pic>
    </p:spTree>
    <p:extLst>
      <p:ext uri="{BB962C8B-B14F-4D97-AF65-F5344CB8AC3E}">
        <p14:creationId xmlns:p14="http://schemas.microsoft.com/office/powerpoint/2010/main" val="557159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70E18F-20F8-C94D-A8BA-15FA0C269FFC}"/>
              </a:ext>
            </a:extLst>
          </p:cNvPr>
          <p:cNvSpPr>
            <a:spLocks noGrp="1"/>
          </p:cNvSpPr>
          <p:nvPr>
            <p:ph type="title"/>
          </p:nvPr>
        </p:nvSpPr>
        <p:spPr>
          <a:xfrm>
            <a:off x="1427347" y="707009"/>
            <a:ext cx="7741387" cy="1480009"/>
          </a:xfrm>
        </p:spPr>
        <p:txBody>
          <a:bodyPr>
            <a:normAutofit fontScale="90000"/>
          </a:bodyPr>
          <a:lstStyle/>
          <a:p>
            <a:r>
              <a:rPr lang="en-US" sz="1400" b="0" dirty="0"/>
              <a:t>As the first step the referring veterinarian will need to select a service from the drop down, select an existing patient from the list or add a new patient record, and then select the clinician requesting the service. </a:t>
            </a:r>
            <a:br>
              <a:rPr lang="en-US" sz="1400" b="0" dirty="0"/>
            </a:br>
            <a:r>
              <a:rPr lang="en-US" sz="1400" b="0" dirty="0"/>
              <a:t>Fields marked with a red asterisks are required and must be filled out before clicking the submit button.</a:t>
            </a:r>
            <a:br>
              <a:rPr lang="en-US" sz="1400" b="0" dirty="0"/>
            </a:br>
            <a:r>
              <a:rPr lang="en-US" sz="1400" b="0" dirty="0"/>
              <a:t>If additional doctors wish to receive a copy of the report, then they can enter these emails in the field provided at the bottom of the form.</a:t>
            </a:r>
            <a:br>
              <a:rPr lang="en-US" sz="1400" b="0" dirty="0"/>
            </a:br>
            <a:r>
              <a:rPr lang="en-US" sz="1400" b="0" dirty="0"/>
              <a:t>If the submitting clinician is not listed, use the “Add Clinician” button to create the new user and they will then be available to select from the drop-down meu.</a:t>
            </a:r>
          </a:p>
        </p:txBody>
      </p:sp>
      <p:sp>
        <p:nvSpPr>
          <p:cNvPr id="7" name="TextBox 6">
            <a:extLst>
              <a:ext uri="{FF2B5EF4-FFF2-40B4-BE49-F238E27FC236}">
                <a16:creationId xmlns:a16="http://schemas.microsoft.com/office/drawing/2014/main" id="{A1F0793F-BF15-4270-AA83-C076E500B554}"/>
              </a:ext>
            </a:extLst>
          </p:cNvPr>
          <p:cNvSpPr txBox="1"/>
          <p:nvPr/>
        </p:nvSpPr>
        <p:spPr>
          <a:xfrm>
            <a:off x="10481734" y="84035"/>
            <a:ext cx="1729316" cy="461665"/>
          </a:xfrm>
          <a:prstGeom prst="rect">
            <a:avLst/>
          </a:prstGeom>
          <a:noFill/>
        </p:spPr>
        <p:txBody>
          <a:bodyPr wrap="square">
            <a:spAutoFit/>
          </a:bodyPr>
          <a:lstStyle/>
          <a:p>
            <a:pPr algn="ctr"/>
            <a:r>
              <a:rPr lang="en-US" sz="1200" b="1" dirty="0">
                <a:solidFill>
                  <a:schemeClr val="bg1"/>
                </a:solidFill>
                <a:latin typeface="Helvetica" pitchFamily="2" charset="0"/>
              </a:rPr>
              <a:t>Clinic case submission</a:t>
            </a:r>
          </a:p>
        </p:txBody>
      </p:sp>
      <p:pic>
        <p:nvPicPr>
          <p:cNvPr id="4" name="Picture 3">
            <a:extLst>
              <a:ext uri="{FF2B5EF4-FFF2-40B4-BE49-F238E27FC236}">
                <a16:creationId xmlns:a16="http://schemas.microsoft.com/office/drawing/2014/main" id="{53DF0C03-7CC5-4F3B-BE5F-5526BB7234E9}"/>
              </a:ext>
            </a:extLst>
          </p:cNvPr>
          <p:cNvPicPr>
            <a:picLocks noChangeAspect="1"/>
          </p:cNvPicPr>
          <p:nvPr/>
        </p:nvPicPr>
        <p:blipFill>
          <a:blip r:embed="rId2"/>
          <a:stretch>
            <a:fillRect/>
          </a:stretch>
        </p:blipFill>
        <p:spPr>
          <a:xfrm>
            <a:off x="1582780" y="2333540"/>
            <a:ext cx="7430520" cy="4271540"/>
          </a:xfrm>
          <a:prstGeom prst="rect">
            <a:avLst/>
          </a:prstGeom>
        </p:spPr>
      </p:pic>
    </p:spTree>
    <p:extLst>
      <p:ext uri="{BB962C8B-B14F-4D97-AF65-F5344CB8AC3E}">
        <p14:creationId xmlns:p14="http://schemas.microsoft.com/office/powerpoint/2010/main" val="1593337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77538-F203-F24A-B848-E3D110F6A426}"/>
              </a:ext>
            </a:extLst>
          </p:cNvPr>
          <p:cNvSpPr>
            <a:spLocks noGrp="1"/>
          </p:cNvSpPr>
          <p:nvPr>
            <p:ph type="title"/>
          </p:nvPr>
        </p:nvSpPr>
        <p:spPr>
          <a:xfrm>
            <a:off x="1395732" y="943098"/>
            <a:ext cx="7984574" cy="1173569"/>
          </a:xfrm>
        </p:spPr>
        <p:txBody>
          <a:bodyPr>
            <a:normAutofit/>
          </a:bodyPr>
          <a:lstStyle/>
          <a:p>
            <a:r>
              <a:rPr lang="en-US" sz="1400" b="0" dirty="0"/>
              <a:t>Clinics will need to complete the Clinical Findings form with requested data. All fields marked with a red asterisks must be completed before clicking on “Save &amp; Continue”.</a:t>
            </a:r>
            <a:br>
              <a:rPr lang="en-US" sz="1400" b="0" dirty="0"/>
            </a:br>
            <a:r>
              <a:rPr lang="en-US" sz="1400" b="0" dirty="0"/>
              <a:t>*Please do not add images to the text boxes on this step, you can add attachments in Step 3 of the case creation process.</a:t>
            </a:r>
          </a:p>
        </p:txBody>
      </p:sp>
      <p:sp>
        <p:nvSpPr>
          <p:cNvPr id="10" name="TextBox 9">
            <a:extLst>
              <a:ext uri="{FF2B5EF4-FFF2-40B4-BE49-F238E27FC236}">
                <a16:creationId xmlns:a16="http://schemas.microsoft.com/office/drawing/2014/main" id="{3F599CFD-A461-5948-AAAF-9944D8C5B3DD}"/>
              </a:ext>
            </a:extLst>
          </p:cNvPr>
          <p:cNvSpPr txBox="1"/>
          <p:nvPr/>
        </p:nvSpPr>
        <p:spPr>
          <a:xfrm>
            <a:off x="9380306" y="102741"/>
            <a:ext cx="2732069" cy="276999"/>
          </a:xfrm>
          <a:prstGeom prst="rect">
            <a:avLst/>
          </a:prstGeom>
          <a:noFill/>
        </p:spPr>
        <p:txBody>
          <a:bodyPr wrap="square" rtlCol="0">
            <a:spAutoFit/>
          </a:bodyPr>
          <a:lstStyle/>
          <a:p>
            <a:pPr algn="r"/>
            <a:r>
              <a:rPr lang="en-US" sz="1200" b="1" dirty="0">
                <a:solidFill>
                  <a:schemeClr val="bg1"/>
                </a:solidFill>
                <a:latin typeface="Helvetica" pitchFamily="2" charset="0"/>
              </a:rPr>
              <a:t>Clinic case submission</a:t>
            </a:r>
          </a:p>
        </p:txBody>
      </p:sp>
      <p:pic>
        <p:nvPicPr>
          <p:cNvPr id="7" name="Content Placeholder 6">
            <a:extLst>
              <a:ext uri="{FF2B5EF4-FFF2-40B4-BE49-F238E27FC236}">
                <a16:creationId xmlns:a16="http://schemas.microsoft.com/office/drawing/2014/main" id="{409D7848-4DF8-35B7-5A23-60EC3F33AFF7}"/>
              </a:ext>
            </a:extLst>
          </p:cNvPr>
          <p:cNvPicPr>
            <a:picLocks noGrp="1" noChangeAspect="1"/>
          </p:cNvPicPr>
          <p:nvPr>
            <p:ph sz="half" idx="1"/>
          </p:nvPr>
        </p:nvPicPr>
        <p:blipFill>
          <a:blip r:embed="rId2"/>
          <a:stretch>
            <a:fillRect/>
          </a:stretch>
        </p:blipFill>
        <p:spPr>
          <a:xfrm>
            <a:off x="1580196" y="2404872"/>
            <a:ext cx="7741151" cy="3422453"/>
          </a:xfrm>
        </p:spPr>
      </p:pic>
    </p:spTree>
    <p:extLst>
      <p:ext uri="{BB962C8B-B14F-4D97-AF65-F5344CB8AC3E}">
        <p14:creationId xmlns:p14="http://schemas.microsoft.com/office/powerpoint/2010/main" val="2520834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70E18F-20F8-C94D-A8BA-15FA0C269FFC}"/>
              </a:ext>
            </a:extLst>
          </p:cNvPr>
          <p:cNvSpPr>
            <a:spLocks noGrp="1"/>
          </p:cNvSpPr>
          <p:nvPr>
            <p:ph type="title"/>
          </p:nvPr>
        </p:nvSpPr>
        <p:spPr>
          <a:xfrm>
            <a:off x="1665171" y="651868"/>
            <a:ext cx="7615242" cy="974725"/>
          </a:xfrm>
        </p:spPr>
        <p:txBody>
          <a:bodyPr>
            <a:normAutofit fontScale="90000"/>
          </a:bodyPr>
          <a:lstStyle/>
          <a:p>
            <a:r>
              <a:rPr lang="en-US" sz="1400" b="0" dirty="0"/>
              <a:t>If there are any lab results, documents or images, that the submitting clinician would like to include, they can do so at this point by using the “Attachments” section. They will need to click on the “Add Attachments” button, which will bring them to a screen where they can either drag and drop the files into the provided box or click on the box and a find files/folder box will appear. They can navigate to where the files are located on the computer and select them that way.</a:t>
            </a:r>
            <a:br>
              <a:rPr lang="en-US" sz="1400" b="0" dirty="0"/>
            </a:br>
            <a:r>
              <a:rPr lang="en-US" sz="1400" b="0" dirty="0"/>
              <a:t>Once the files have been added you can then click the blue “Back” button to return to the case.</a:t>
            </a:r>
          </a:p>
        </p:txBody>
      </p:sp>
      <p:sp>
        <p:nvSpPr>
          <p:cNvPr id="7" name="TextBox 6">
            <a:extLst>
              <a:ext uri="{FF2B5EF4-FFF2-40B4-BE49-F238E27FC236}">
                <a16:creationId xmlns:a16="http://schemas.microsoft.com/office/drawing/2014/main" id="{95D42277-D497-4CCE-9DE1-EAAD45B077E4}"/>
              </a:ext>
            </a:extLst>
          </p:cNvPr>
          <p:cNvSpPr txBox="1"/>
          <p:nvPr/>
        </p:nvSpPr>
        <p:spPr>
          <a:xfrm>
            <a:off x="9380306" y="102741"/>
            <a:ext cx="2732069" cy="461665"/>
          </a:xfrm>
          <a:prstGeom prst="rect">
            <a:avLst/>
          </a:prstGeom>
          <a:noFill/>
        </p:spPr>
        <p:txBody>
          <a:bodyPr wrap="square" rtlCol="0">
            <a:spAutoFit/>
          </a:bodyPr>
          <a:lstStyle/>
          <a:p>
            <a:pPr algn="r"/>
            <a:r>
              <a:rPr lang="en-US" sz="1200" b="1" dirty="0">
                <a:solidFill>
                  <a:schemeClr val="bg1"/>
                </a:solidFill>
                <a:latin typeface="Helvetica" pitchFamily="2" charset="0"/>
              </a:rPr>
              <a:t>Clinic case</a:t>
            </a:r>
          </a:p>
          <a:p>
            <a:pPr algn="r"/>
            <a:r>
              <a:rPr lang="en-US" sz="1200" b="1" dirty="0">
                <a:solidFill>
                  <a:schemeClr val="bg1"/>
                </a:solidFill>
                <a:latin typeface="Helvetica" pitchFamily="2" charset="0"/>
              </a:rPr>
              <a:t> submission</a:t>
            </a:r>
          </a:p>
        </p:txBody>
      </p:sp>
      <p:pic>
        <p:nvPicPr>
          <p:cNvPr id="3" name="Picture 2">
            <a:extLst>
              <a:ext uri="{FF2B5EF4-FFF2-40B4-BE49-F238E27FC236}">
                <a16:creationId xmlns:a16="http://schemas.microsoft.com/office/drawing/2014/main" id="{78329B85-0224-415F-8C13-D6751C1CFC8D}"/>
              </a:ext>
            </a:extLst>
          </p:cNvPr>
          <p:cNvPicPr>
            <a:picLocks noChangeAspect="1"/>
          </p:cNvPicPr>
          <p:nvPr/>
        </p:nvPicPr>
        <p:blipFill>
          <a:blip r:embed="rId2"/>
          <a:stretch>
            <a:fillRect/>
          </a:stretch>
        </p:blipFill>
        <p:spPr>
          <a:xfrm>
            <a:off x="1642416" y="2080406"/>
            <a:ext cx="9254364" cy="1348594"/>
          </a:xfrm>
          <a:prstGeom prst="rect">
            <a:avLst/>
          </a:prstGeom>
        </p:spPr>
      </p:pic>
      <p:pic>
        <p:nvPicPr>
          <p:cNvPr id="6" name="Picture 5" descr="Graphical user interface, text, application&#10;&#10;Description automatically generated">
            <a:extLst>
              <a:ext uri="{FF2B5EF4-FFF2-40B4-BE49-F238E27FC236}">
                <a16:creationId xmlns:a16="http://schemas.microsoft.com/office/drawing/2014/main" id="{0D5C53FD-91CF-4B8C-9439-81757BAF06B0}"/>
              </a:ext>
            </a:extLst>
          </p:cNvPr>
          <p:cNvPicPr>
            <a:picLocks noChangeAspect="1"/>
          </p:cNvPicPr>
          <p:nvPr/>
        </p:nvPicPr>
        <p:blipFill>
          <a:blip r:embed="rId3"/>
          <a:stretch>
            <a:fillRect/>
          </a:stretch>
        </p:blipFill>
        <p:spPr>
          <a:xfrm>
            <a:off x="1665170" y="3901736"/>
            <a:ext cx="9254362" cy="2210108"/>
          </a:xfrm>
          <a:prstGeom prst="rect">
            <a:avLst/>
          </a:prstGeom>
        </p:spPr>
      </p:pic>
    </p:spTree>
    <p:extLst>
      <p:ext uri="{BB962C8B-B14F-4D97-AF65-F5344CB8AC3E}">
        <p14:creationId xmlns:p14="http://schemas.microsoft.com/office/powerpoint/2010/main" val="3379455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21EBE3-F101-8E4D-9855-259A365DD790}"/>
              </a:ext>
            </a:extLst>
          </p:cNvPr>
          <p:cNvSpPr>
            <a:spLocks noGrp="1"/>
          </p:cNvSpPr>
          <p:nvPr>
            <p:ph type="title"/>
          </p:nvPr>
        </p:nvSpPr>
        <p:spPr>
          <a:xfrm>
            <a:off x="838199" y="655209"/>
            <a:ext cx="8122919" cy="1655546"/>
          </a:xfrm>
        </p:spPr>
        <p:txBody>
          <a:bodyPr>
            <a:normAutofit/>
          </a:bodyPr>
          <a:lstStyle/>
          <a:p>
            <a:r>
              <a:rPr lang="en-US" sz="1400" b="0" dirty="0"/>
              <a:t>Once all the details have been completed for the case, the clinician can click the “Submit Case” button at the top of the page to complete the request.</a:t>
            </a:r>
            <a:br>
              <a:rPr lang="en-US" sz="1400" b="0" dirty="0"/>
            </a:br>
            <a:r>
              <a:rPr lang="en-US" sz="1400" b="0" dirty="0"/>
              <a:t>Once submitted, they will be returned to the case worklist page where they can see the new case with a status of “Submitted”.</a:t>
            </a:r>
            <a:br>
              <a:rPr lang="en-US" sz="1400" b="0" dirty="0"/>
            </a:br>
            <a:r>
              <a:rPr lang="en-US" sz="1400" b="0" dirty="0"/>
              <a:t>When the Specialist has completed your report, you will be notified via email that it is completed, and a PDF of that report will be attached to that email.</a:t>
            </a:r>
          </a:p>
        </p:txBody>
      </p:sp>
      <p:sp>
        <p:nvSpPr>
          <p:cNvPr id="6" name="TextBox 5">
            <a:extLst>
              <a:ext uri="{FF2B5EF4-FFF2-40B4-BE49-F238E27FC236}">
                <a16:creationId xmlns:a16="http://schemas.microsoft.com/office/drawing/2014/main" id="{A01B24CB-3F8F-ED4D-82D4-9A95E5650AE4}"/>
              </a:ext>
            </a:extLst>
          </p:cNvPr>
          <p:cNvSpPr txBox="1"/>
          <p:nvPr/>
        </p:nvSpPr>
        <p:spPr>
          <a:xfrm>
            <a:off x="9380306" y="102741"/>
            <a:ext cx="2732069" cy="276999"/>
          </a:xfrm>
          <a:prstGeom prst="rect">
            <a:avLst/>
          </a:prstGeom>
          <a:noFill/>
        </p:spPr>
        <p:txBody>
          <a:bodyPr wrap="square" rtlCol="0">
            <a:spAutoFit/>
          </a:bodyPr>
          <a:lstStyle/>
          <a:p>
            <a:pPr algn="r"/>
            <a:r>
              <a:rPr lang="en-US" sz="1200" b="1" dirty="0">
                <a:solidFill>
                  <a:schemeClr val="bg1"/>
                </a:solidFill>
                <a:latin typeface="Helvetica" pitchFamily="2" charset="0"/>
              </a:rPr>
              <a:t>Clinic case submission</a:t>
            </a:r>
          </a:p>
        </p:txBody>
      </p:sp>
      <p:pic>
        <p:nvPicPr>
          <p:cNvPr id="3" name="Picture 2">
            <a:extLst>
              <a:ext uri="{FF2B5EF4-FFF2-40B4-BE49-F238E27FC236}">
                <a16:creationId xmlns:a16="http://schemas.microsoft.com/office/drawing/2014/main" id="{2DCC4979-E80F-58BE-4809-ADE441B80521}"/>
              </a:ext>
            </a:extLst>
          </p:cNvPr>
          <p:cNvPicPr>
            <a:picLocks noChangeAspect="1"/>
          </p:cNvPicPr>
          <p:nvPr/>
        </p:nvPicPr>
        <p:blipFill>
          <a:blip r:embed="rId2"/>
          <a:stretch>
            <a:fillRect/>
          </a:stretch>
        </p:blipFill>
        <p:spPr>
          <a:xfrm>
            <a:off x="920495" y="2217876"/>
            <a:ext cx="8040623" cy="946821"/>
          </a:xfrm>
          <a:prstGeom prst="rect">
            <a:avLst/>
          </a:prstGeom>
        </p:spPr>
      </p:pic>
      <p:pic>
        <p:nvPicPr>
          <p:cNvPr id="10" name="Content Placeholder 9">
            <a:extLst>
              <a:ext uri="{FF2B5EF4-FFF2-40B4-BE49-F238E27FC236}">
                <a16:creationId xmlns:a16="http://schemas.microsoft.com/office/drawing/2014/main" id="{9691CA15-0E04-101F-70CD-A1E22CFDA12B}"/>
              </a:ext>
            </a:extLst>
          </p:cNvPr>
          <p:cNvPicPr>
            <a:picLocks noGrp="1" noChangeAspect="1"/>
          </p:cNvPicPr>
          <p:nvPr>
            <p:ph sz="half" idx="1"/>
          </p:nvPr>
        </p:nvPicPr>
        <p:blipFill>
          <a:blip r:embed="rId3"/>
          <a:stretch>
            <a:fillRect/>
          </a:stretch>
        </p:blipFill>
        <p:spPr>
          <a:xfrm>
            <a:off x="879187" y="3486248"/>
            <a:ext cx="8123238" cy="2482232"/>
          </a:xfrm>
        </p:spPr>
      </p:pic>
    </p:spTree>
    <p:extLst>
      <p:ext uri="{BB962C8B-B14F-4D97-AF65-F5344CB8AC3E}">
        <p14:creationId xmlns:p14="http://schemas.microsoft.com/office/powerpoint/2010/main" val="912353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70E18F-20F8-C94D-A8BA-15FA0C269FFC}"/>
              </a:ext>
            </a:extLst>
          </p:cNvPr>
          <p:cNvSpPr>
            <a:spLocks noGrp="1"/>
          </p:cNvSpPr>
          <p:nvPr>
            <p:ph type="title"/>
          </p:nvPr>
        </p:nvSpPr>
        <p:spPr>
          <a:xfrm>
            <a:off x="1665171" y="651868"/>
            <a:ext cx="7615242" cy="1780436"/>
          </a:xfrm>
        </p:spPr>
        <p:txBody>
          <a:bodyPr>
            <a:normAutofit/>
          </a:bodyPr>
          <a:lstStyle/>
          <a:p>
            <a:r>
              <a:rPr lang="en-US" sz="1400" b="0" dirty="0"/>
              <a:t>Occasionally a case will be marked as “Requiring action”, when this happens a message should be sent via email as well as show in the comments section at the bottom of the case indicating a case requires an action to be taken.</a:t>
            </a:r>
            <a:br>
              <a:rPr lang="en-US" sz="1400" b="0" dirty="0"/>
            </a:br>
            <a:r>
              <a:rPr lang="en-US" sz="1400" b="0" dirty="0"/>
              <a:t>The case itself will show in your cases requiring action tab and will be marked in orange as “Requires Action”.</a:t>
            </a:r>
            <a:br>
              <a:rPr lang="en-US" sz="1400" b="0" dirty="0"/>
            </a:br>
            <a:br>
              <a:rPr lang="en-US" sz="1400" b="0" dirty="0"/>
            </a:br>
            <a:endParaRPr lang="en-US" sz="1400" b="0" dirty="0"/>
          </a:p>
        </p:txBody>
      </p:sp>
      <p:sp>
        <p:nvSpPr>
          <p:cNvPr id="7" name="TextBox 6">
            <a:extLst>
              <a:ext uri="{FF2B5EF4-FFF2-40B4-BE49-F238E27FC236}">
                <a16:creationId xmlns:a16="http://schemas.microsoft.com/office/drawing/2014/main" id="{95D42277-D497-4CCE-9DE1-EAAD45B077E4}"/>
              </a:ext>
            </a:extLst>
          </p:cNvPr>
          <p:cNvSpPr txBox="1"/>
          <p:nvPr/>
        </p:nvSpPr>
        <p:spPr>
          <a:xfrm>
            <a:off x="9380306" y="102741"/>
            <a:ext cx="2732069" cy="461665"/>
          </a:xfrm>
          <a:prstGeom prst="rect">
            <a:avLst/>
          </a:prstGeom>
          <a:noFill/>
        </p:spPr>
        <p:txBody>
          <a:bodyPr wrap="square" rtlCol="0">
            <a:spAutoFit/>
          </a:bodyPr>
          <a:lstStyle/>
          <a:p>
            <a:pPr algn="r"/>
            <a:r>
              <a:rPr lang="en-US" sz="1200" b="1" dirty="0">
                <a:solidFill>
                  <a:schemeClr val="bg1"/>
                </a:solidFill>
                <a:latin typeface="Helvetica" pitchFamily="2" charset="0"/>
              </a:rPr>
              <a:t>Cases Marked as</a:t>
            </a:r>
          </a:p>
          <a:p>
            <a:pPr algn="r"/>
            <a:r>
              <a:rPr lang="en-US" sz="1200" b="1" dirty="0">
                <a:solidFill>
                  <a:schemeClr val="bg1"/>
                </a:solidFill>
                <a:latin typeface="Helvetica" pitchFamily="2" charset="0"/>
              </a:rPr>
              <a:t>Requiring action</a:t>
            </a:r>
          </a:p>
        </p:txBody>
      </p:sp>
      <p:pic>
        <p:nvPicPr>
          <p:cNvPr id="4" name="Picture 3">
            <a:extLst>
              <a:ext uri="{FF2B5EF4-FFF2-40B4-BE49-F238E27FC236}">
                <a16:creationId xmlns:a16="http://schemas.microsoft.com/office/drawing/2014/main" id="{5AD20D79-B334-5BA5-4D89-788FD13E17A4}"/>
              </a:ext>
            </a:extLst>
          </p:cNvPr>
          <p:cNvPicPr>
            <a:picLocks noChangeAspect="1"/>
          </p:cNvPicPr>
          <p:nvPr/>
        </p:nvPicPr>
        <p:blipFill>
          <a:blip r:embed="rId2"/>
          <a:stretch>
            <a:fillRect/>
          </a:stretch>
        </p:blipFill>
        <p:spPr>
          <a:xfrm>
            <a:off x="1665171" y="2922935"/>
            <a:ext cx="7757160" cy="2363186"/>
          </a:xfrm>
          <a:prstGeom prst="rect">
            <a:avLst/>
          </a:prstGeom>
        </p:spPr>
      </p:pic>
    </p:spTree>
    <p:extLst>
      <p:ext uri="{BB962C8B-B14F-4D97-AF65-F5344CB8AC3E}">
        <p14:creationId xmlns:p14="http://schemas.microsoft.com/office/powerpoint/2010/main" val="3044817808"/>
      </p:ext>
    </p:extLst>
  </p:cSld>
  <p:clrMapOvr>
    <a:masterClrMapping/>
  </p:clrMapOvr>
</p:sld>
</file>

<file path=ppt/theme/theme1.xml><?xml version="1.0" encoding="utf-8"?>
<a:theme xmlns:a="http://schemas.openxmlformats.org/drawingml/2006/main" name="Office Theme">
  <a:themeElements>
    <a:clrScheme name="Timeless Veterinary ">
      <a:dk1>
        <a:srgbClr val="000000"/>
      </a:dk1>
      <a:lt1>
        <a:srgbClr val="FFFFFF"/>
      </a:lt1>
      <a:dk2>
        <a:srgbClr val="263A7E"/>
      </a:dk2>
      <a:lt2>
        <a:srgbClr val="F1F2F2"/>
      </a:lt2>
      <a:accent1>
        <a:srgbClr val="00C7AA"/>
      </a:accent1>
      <a:accent2>
        <a:srgbClr val="FAAE00"/>
      </a:accent2>
      <a:accent3>
        <a:srgbClr val="A5B1B8"/>
      </a:accent3>
      <a:accent4>
        <a:srgbClr val="F9DF00"/>
      </a:accent4>
      <a:accent5>
        <a:srgbClr val="0092D5"/>
      </a:accent5>
      <a:accent6>
        <a:srgbClr val="AE81F1"/>
      </a:accent6>
      <a:hlink>
        <a:srgbClr val="71B344"/>
      </a:hlink>
      <a:folHlink>
        <a:srgbClr val="47801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10203</TotalTime>
  <Words>965</Words>
  <Application>Microsoft Office PowerPoint</Application>
  <PresentationFormat>Widescreen</PresentationFormat>
  <Paragraphs>34</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Courier New</vt:lpstr>
      <vt:lpstr>Helvetica</vt:lpstr>
      <vt:lpstr>Office Theme</vt:lpstr>
      <vt:lpstr>Timeless Veterinary Systems Training</vt:lpstr>
      <vt:lpstr>Agenda</vt:lpstr>
      <vt:lpstr>The first step in submitting a referral case through the Timeless System is to go to the following web site address, https://timelessveterinary.community/landing/MVS Click on the Log In option in the top right corner of the page, this will take you to a log in screen where you can enter your email address and password.</vt:lpstr>
      <vt:lpstr>If this is your first time logging in, you will be prompted to accept the Terms and Conditions of use. You will need to review the document first before being able to click the accept button. Once logged in you will see the “Welcome” page, which contains your navigation menu on the left-hand side and the main page which displays information for the currently selected page. To get started with submitting a case use the “Create New Case” button located on the right side of the page.</vt:lpstr>
      <vt:lpstr>As the first step the referring veterinarian will need to select a service from the drop down, select an existing patient from the list or add a new patient record, and then select the clinician requesting the service.  Fields marked with a red asterisks are required and must be filled out before clicking the submit button. If additional doctors wish to receive a copy of the report, then they can enter these emails in the field provided at the bottom of the form. If the submitting clinician is not listed, use the “Add Clinician” button to create the new user and they will then be available to select from the drop-down meu.</vt:lpstr>
      <vt:lpstr>Clinics will need to complete the Clinical Findings form with requested data. All fields marked with a red asterisks must be completed before clicking on “Save &amp; Continue”. *Please do not add images to the text boxes on this step, you can add attachments in Step 3 of the case creation process.</vt:lpstr>
      <vt:lpstr>If there are any lab results, documents or images, that the submitting clinician would like to include, they can do so at this point by using the “Attachments” section. They will need to click on the “Add Attachments” button, which will bring them to a screen where they can either drag and drop the files into the provided box or click on the box and a find files/folder box will appear. They can navigate to where the files are located on the computer and select them that way. Once the files have been added you can then click the blue “Back” button to return to the case.</vt:lpstr>
      <vt:lpstr>Once all the details have been completed for the case, the clinician can click the “Submit Case” button at the top of the page to complete the request. Once submitted, they will be returned to the case worklist page where they can see the new case with a status of “Submitted”. When the Specialist has completed your report, you will be notified via email that it is completed, and a PDF of that report will be attached to that email.</vt:lpstr>
      <vt:lpstr>Occasionally a case will be marked as “Requiring action”, when this happens a message should be sent via email as well as show in the comments section at the bottom of the case indicating a case requires an action to be taken. The case itself will show in your cases requiring action tab and will be marked in orange as “Requires Action”.  </vt:lpstr>
      <vt:lpstr>Occasionally a case will be marked as “Requiring action”, when this happens a message should be sent via email as well as show in the comments section at the bottom of the case indicating a case requires an action to be taken. The case itself will show in your cases requiring action tab and will be marked in orange as “Requires Action”.  </vt:lpstr>
      <vt:lpstr>The navigation menu contains several items to access various parts of the portal. You will always be able to tell which page you are currently viewing as this item will be highlighted in green on the list.  Home – This is the Welcome landing page; it contains a list of services and a link to start a case Cases – This is the worklist page which shows all pending/submitted/finalized cases Patients – All submitted patient records can be accessed from here including any cases linked to them PACS – Any image studies that were added to cases will be stored here as well as being attached to a case Help –  This section does contain a knowledge base but can also be used to submit support requests through our ticketing system Admin – From here you can access your user accounts info as well as create additional user accounts and edit existing accounts as well as billing info.</vt:lpstr>
      <vt:lpstr>Thank you for using the Timeless Veterinary Systems platform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nadia gaudet</dc:creator>
  <cp:lastModifiedBy>James Cameron</cp:lastModifiedBy>
  <cp:revision>133</cp:revision>
  <dcterms:created xsi:type="dcterms:W3CDTF">2021-04-22T16:35:36Z</dcterms:created>
  <dcterms:modified xsi:type="dcterms:W3CDTF">2022-06-28T12:30:38Z</dcterms:modified>
</cp:coreProperties>
</file>